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Roboto Medium"/>
      <p:regular r:id="rId20"/>
    </p:embeddedFont>
    <p:embeddedFont>
      <p:font typeface="Roboto Medium"/>
      <p:regular r:id="rId21"/>
    </p:embeddedFont>
    <p:embeddedFont>
      <p:font typeface="Roboto Medium"/>
      <p:regular r:id="rId22"/>
    </p:embeddedFont>
    <p:embeddedFont>
      <p:font typeface="Roboto Medium"/>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562231" y="756404"/>
            <a:ext cx="2019419" cy="1856542"/>
          </a:xfrm>
          <a:prstGeom prst="rect">
            <a:avLst/>
          </a:prstGeom>
        </p:spPr>
      </p:pic>
      <p:sp>
        <p:nvSpPr>
          <p:cNvPr id="4" name="Text 0"/>
          <p:cNvSpPr/>
          <p:nvPr/>
        </p:nvSpPr>
        <p:spPr>
          <a:xfrm>
            <a:off x="683895" y="2906078"/>
            <a:ext cx="7280553" cy="842724"/>
          </a:xfrm>
          <a:prstGeom prst="rect">
            <a:avLst/>
          </a:prstGeom>
          <a:noFill/>
          <a:ln/>
        </p:spPr>
        <p:txBody>
          <a:bodyPr wrap="none" lIns="0" tIns="0" rIns="0" bIns="0" rtlCol="0" anchor="t"/>
          <a:lstStyle/>
          <a:p>
            <a:pPr indent="0" marL="0">
              <a:lnSpc>
                <a:spcPts val="6600"/>
              </a:lnSpc>
              <a:buNone/>
            </a:pPr>
            <a:r>
              <a:rPr lang="en-US" sz="5300" dirty="0">
                <a:solidFill>
                  <a:srgbClr val="FFFFFF"/>
                </a:solidFill>
                <a:latin typeface="Roboto Medium" pitchFamily="34" charset="0"/>
                <a:ea typeface="Roboto Medium" pitchFamily="34" charset="-122"/>
                <a:cs typeface="Roboto Medium" pitchFamily="34" charset="-120"/>
              </a:rPr>
              <a:t>Insight Banker Analytics</a:t>
            </a:r>
            <a:endParaRPr lang="en-US" sz="5300" dirty="0"/>
          </a:p>
        </p:txBody>
      </p:sp>
      <p:sp>
        <p:nvSpPr>
          <p:cNvPr id="5" name="Text 1"/>
          <p:cNvSpPr/>
          <p:nvPr/>
        </p:nvSpPr>
        <p:spPr>
          <a:xfrm>
            <a:off x="683895" y="4041934"/>
            <a:ext cx="7776210" cy="312539"/>
          </a:xfrm>
          <a:prstGeom prst="rect">
            <a:avLst/>
          </a:prstGeom>
          <a:noFill/>
          <a:ln/>
        </p:spPr>
        <p:txBody>
          <a:bodyPr wrap="none" lIns="0" tIns="0" rIns="0" bIns="0" rtlCol="0" anchor="t"/>
          <a:lstStyle/>
          <a:p>
            <a:pPr indent="0" marL="0">
              <a:lnSpc>
                <a:spcPts val="2450"/>
              </a:lnSpc>
              <a:buNone/>
            </a:pPr>
            <a:r>
              <a:rPr lang="en-US" sz="1500" dirty="0">
                <a:solidFill>
                  <a:srgbClr val="CFD0D8"/>
                </a:solidFill>
                <a:latin typeface="Roboto" pitchFamily="34" charset="0"/>
                <a:ea typeface="Roboto" pitchFamily="34" charset="-122"/>
                <a:cs typeface="Roboto" pitchFamily="34" charset="-120"/>
              </a:rPr>
              <a:t>Data Engineering Project</a:t>
            </a:r>
            <a:endParaRPr lang="en-US" sz="1500" dirty="0"/>
          </a:p>
        </p:txBody>
      </p:sp>
      <p:sp>
        <p:nvSpPr>
          <p:cNvPr id="6" name="Text 2"/>
          <p:cNvSpPr/>
          <p:nvPr/>
        </p:nvSpPr>
        <p:spPr>
          <a:xfrm>
            <a:off x="683895" y="4574262"/>
            <a:ext cx="7776210" cy="625078"/>
          </a:xfrm>
          <a:prstGeom prst="rect">
            <a:avLst/>
          </a:prstGeom>
          <a:noFill/>
          <a:ln/>
        </p:spPr>
        <p:txBody>
          <a:bodyPr wrap="square" lIns="0" tIns="0" rIns="0" bIns="0" rtlCol="0" anchor="t"/>
          <a:lstStyle/>
          <a:p>
            <a:pPr indent="0" marL="0">
              <a:lnSpc>
                <a:spcPts val="2450"/>
              </a:lnSpc>
              <a:buNone/>
            </a:pPr>
            <a:r>
              <a:rPr lang="en-US" sz="1500" dirty="0">
                <a:solidFill>
                  <a:srgbClr val="CFD0D8"/>
                </a:solidFill>
                <a:latin typeface="Roboto" pitchFamily="34" charset="0"/>
                <a:ea typeface="Roboto" pitchFamily="34" charset="-122"/>
                <a:cs typeface="Roboto" pitchFamily="34" charset="-120"/>
              </a:rPr>
              <a:t>This presentation outlines a data engineering project that simulates a banking system. We'll explore the entire process, from data generation to analysis and visualization.</a:t>
            </a:r>
            <a:endParaRPr lang="en-US" sz="1500" dirty="0"/>
          </a:p>
        </p:txBody>
      </p:sp>
      <p:sp>
        <p:nvSpPr>
          <p:cNvPr id="7" name="Text 3"/>
          <p:cNvSpPr/>
          <p:nvPr/>
        </p:nvSpPr>
        <p:spPr>
          <a:xfrm>
            <a:off x="683895" y="5492472"/>
            <a:ext cx="6742271" cy="842724"/>
          </a:xfrm>
          <a:prstGeom prst="rect">
            <a:avLst/>
          </a:prstGeom>
          <a:noFill/>
          <a:ln/>
        </p:spPr>
        <p:txBody>
          <a:bodyPr wrap="none" lIns="0" tIns="0" rIns="0" bIns="0" rtlCol="0" anchor="t"/>
          <a:lstStyle/>
          <a:p>
            <a:pPr indent="0" marL="0">
              <a:lnSpc>
                <a:spcPts val="6600"/>
              </a:lnSpc>
              <a:buNone/>
            </a:pPr>
            <a:r>
              <a:rPr lang="en-US" sz="5300" dirty="0">
                <a:solidFill>
                  <a:srgbClr val="FFFFFF"/>
                </a:solidFill>
                <a:latin typeface="Roboto Medium" pitchFamily="34" charset="0"/>
                <a:ea typeface="Roboto Medium" pitchFamily="34" charset="-122"/>
                <a:cs typeface="Roboto Medium" pitchFamily="34" charset="-120"/>
              </a:rPr>
              <a:t>TEAM</a:t>
            </a:r>
            <a:endParaRPr lang="en-US" sz="5300" dirty="0"/>
          </a:p>
        </p:txBody>
      </p:sp>
      <p:sp>
        <p:nvSpPr>
          <p:cNvPr id="8" name="Text 4"/>
          <p:cNvSpPr/>
          <p:nvPr/>
        </p:nvSpPr>
        <p:spPr>
          <a:xfrm>
            <a:off x="683895" y="6628328"/>
            <a:ext cx="7776210" cy="312539"/>
          </a:xfrm>
          <a:prstGeom prst="rect">
            <a:avLst/>
          </a:prstGeom>
          <a:noFill/>
          <a:ln/>
        </p:spPr>
        <p:txBody>
          <a:bodyPr wrap="none" lIns="0" tIns="0" rIns="0" bIns="0" rtlCol="0" anchor="t"/>
          <a:lstStyle/>
          <a:p>
            <a:pPr indent="0" marL="0">
              <a:lnSpc>
                <a:spcPts val="2450"/>
              </a:lnSpc>
              <a:buNone/>
            </a:pPr>
            <a:r>
              <a:rPr lang="en-US" sz="1500" dirty="0">
                <a:solidFill>
                  <a:srgbClr val="CFD0D8"/>
                </a:solidFill>
                <a:latin typeface="Roboto" pitchFamily="34" charset="0"/>
                <a:ea typeface="Roboto" pitchFamily="34" charset="-122"/>
                <a:cs typeface="Roboto" pitchFamily="34" charset="-120"/>
              </a:rPr>
              <a:t>Safinaz Ahmed        |       Yara Mohamed</a:t>
            </a:r>
            <a:endParaRPr lang="en-US" sz="1500" dirty="0"/>
          </a:p>
        </p:txBody>
      </p:sp>
      <p:sp>
        <p:nvSpPr>
          <p:cNvPr id="9" name="Text 5"/>
          <p:cNvSpPr/>
          <p:nvPr/>
        </p:nvSpPr>
        <p:spPr>
          <a:xfrm>
            <a:off x="683895" y="7160657"/>
            <a:ext cx="7776210" cy="312539"/>
          </a:xfrm>
          <a:prstGeom prst="rect">
            <a:avLst/>
          </a:prstGeom>
          <a:noFill/>
          <a:ln/>
        </p:spPr>
        <p:txBody>
          <a:bodyPr wrap="none" lIns="0" tIns="0" rIns="0" bIns="0" rtlCol="0" anchor="t"/>
          <a:lstStyle/>
          <a:p>
            <a:pPr indent="0" marL="0">
              <a:lnSpc>
                <a:spcPts val="2450"/>
              </a:lnSpc>
              <a:buNone/>
            </a:pPr>
            <a:r>
              <a:rPr lang="en-US" sz="1500" dirty="0">
                <a:solidFill>
                  <a:srgbClr val="CFD0D8"/>
                </a:solidFill>
                <a:latin typeface="Roboto" pitchFamily="34" charset="0"/>
                <a:ea typeface="Roboto" pitchFamily="34" charset="-122"/>
                <a:cs typeface="Roboto" pitchFamily="34" charset="-120"/>
              </a:rPr>
              <a:t>Mohamed Sayed     |       Abd Elrahman Hussein</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30486"/>
            <a:ext cx="62826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Analysis to Manger Bank</a:t>
            </a:r>
            <a:endParaRPr lang="en-US" sz="4450" dirty="0"/>
          </a:p>
        </p:txBody>
      </p:sp>
      <p:pic>
        <p:nvPicPr>
          <p:cNvPr id="3" name="Image 0" descr="preencoded.png">    </p:cNvPr>
          <p:cNvPicPr>
            <a:picLocks noChangeAspect="1"/>
          </p:cNvPicPr>
          <p:nvPr/>
        </p:nvPicPr>
        <p:blipFill>
          <a:blip r:embed="rId1"/>
          <a:stretch>
            <a:fillRect/>
          </a:stretch>
        </p:blipFill>
        <p:spPr>
          <a:xfrm>
            <a:off x="1430893" y="2334578"/>
            <a:ext cx="5607606" cy="2664381"/>
          </a:xfrm>
          <a:prstGeom prst="rect">
            <a:avLst/>
          </a:prstGeom>
        </p:spPr>
      </p:pic>
      <p:sp>
        <p:nvSpPr>
          <p:cNvPr id="4" name="Text 1"/>
          <p:cNvSpPr/>
          <p:nvPr/>
        </p:nvSpPr>
        <p:spPr>
          <a:xfrm>
            <a:off x="793790" y="5254109"/>
            <a:ext cx="3402330" cy="425291"/>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Roboto Medium" pitchFamily="34" charset="0"/>
                <a:ea typeface="Roboto Medium" pitchFamily="34" charset="-122"/>
                <a:cs typeface="Roboto Medium" pitchFamily="34" charset="-120"/>
              </a:rPr>
              <a:t>SQL Queries</a:t>
            </a:r>
            <a:endParaRPr lang="en-US" sz="2650" dirty="0"/>
          </a:p>
        </p:txBody>
      </p:sp>
      <p:sp>
        <p:nvSpPr>
          <p:cNvPr id="5" name="Text 2"/>
          <p:cNvSpPr/>
          <p:nvPr/>
        </p:nvSpPr>
        <p:spPr>
          <a:xfrm>
            <a:off x="793790" y="5906214"/>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We used Query to do analysis on customers, loans, transactions and accounts to provide an overview to the manager.</a:t>
            </a:r>
            <a:endParaRPr lang="en-US" sz="1750" dirty="0"/>
          </a:p>
        </p:txBody>
      </p:sp>
      <p:pic>
        <p:nvPicPr>
          <p:cNvPr id="6" name="Image 1" descr="preencoded.png">    </p:cNvPr>
          <p:cNvPicPr>
            <a:picLocks noChangeAspect="1"/>
          </p:cNvPicPr>
          <p:nvPr/>
        </p:nvPicPr>
        <p:blipFill>
          <a:blip r:embed="rId2"/>
          <a:stretch>
            <a:fillRect/>
          </a:stretch>
        </p:blipFill>
        <p:spPr>
          <a:xfrm>
            <a:off x="7599521" y="2334578"/>
            <a:ext cx="4574262" cy="2660690"/>
          </a:xfrm>
          <a:prstGeom prst="rect">
            <a:avLst/>
          </a:prstGeom>
        </p:spPr>
      </p:pic>
      <p:sp>
        <p:nvSpPr>
          <p:cNvPr id="7" name="Text 3"/>
          <p:cNvSpPr/>
          <p:nvPr/>
        </p:nvSpPr>
        <p:spPr>
          <a:xfrm>
            <a:off x="7599521" y="5250418"/>
            <a:ext cx="3402330" cy="425291"/>
          </a:xfrm>
          <a:prstGeom prst="rect">
            <a:avLst/>
          </a:prstGeom>
          <a:noFill/>
          <a:ln/>
        </p:spPr>
        <p:txBody>
          <a:bodyPr wrap="none" lIns="0" tIns="0" rIns="0" bIns="0" rtlCol="0" anchor="t"/>
          <a:lstStyle/>
          <a:p>
            <a:pPr indent="0" marL="0">
              <a:lnSpc>
                <a:spcPts val="3300"/>
              </a:lnSpc>
              <a:buNone/>
            </a:pPr>
            <a:r>
              <a:rPr lang="en-US" sz="2650" dirty="0">
                <a:solidFill>
                  <a:srgbClr val="FFFFFF"/>
                </a:solidFill>
                <a:latin typeface="Roboto Medium" pitchFamily="34" charset="0"/>
                <a:ea typeface="Roboto Medium" pitchFamily="34" charset="-122"/>
                <a:cs typeface="Roboto Medium" pitchFamily="34" charset="-120"/>
              </a:rPr>
              <a:t>Python  </a:t>
            </a:r>
            <a:endParaRPr lang="en-US" sz="2650" dirty="0"/>
          </a:p>
        </p:txBody>
      </p:sp>
      <p:sp>
        <p:nvSpPr>
          <p:cNvPr id="8" name="Text 4"/>
          <p:cNvSpPr/>
          <p:nvPr/>
        </p:nvSpPr>
        <p:spPr>
          <a:xfrm>
            <a:off x="7599521" y="5902523"/>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 linked SQL with Python, then I used the pandas to show the query and save it in an Excel sheet, each type in a separate sheet.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7871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Power BI Dashboard</a:t>
            </a:r>
            <a:endParaRPr lang="en-US" sz="4450" dirty="0"/>
          </a:p>
        </p:txBody>
      </p:sp>
      <p:sp>
        <p:nvSpPr>
          <p:cNvPr id="3" name="Text 1"/>
          <p:cNvSpPr/>
          <p:nvPr/>
        </p:nvSpPr>
        <p:spPr>
          <a:xfrm>
            <a:off x="793790" y="2341126"/>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We created a Power BI dashboard to visualize the key metrics and trends identified through data analysis.</a:t>
            </a:r>
            <a:endParaRPr lang="en-US" sz="1750" dirty="0"/>
          </a:p>
        </p:txBody>
      </p:sp>
      <p:pic>
        <p:nvPicPr>
          <p:cNvPr id="4" name="Image 0" descr="preencoded.png">    </p:cNvPr>
          <p:cNvPicPr>
            <a:picLocks noChangeAspect="1"/>
          </p:cNvPicPr>
          <p:nvPr/>
        </p:nvPicPr>
        <p:blipFill>
          <a:blip r:embed="rId1"/>
          <a:stretch>
            <a:fillRect/>
          </a:stretch>
        </p:blipFill>
        <p:spPr>
          <a:xfrm>
            <a:off x="793790" y="2959179"/>
            <a:ext cx="3005495" cy="1857494"/>
          </a:xfrm>
          <a:prstGeom prst="rect">
            <a:avLst/>
          </a:prstGeom>
        </p:spPr>
      </p:pic>
      <p:sp>
        <p:nvSpPr>
          <p:cNvPr id="5" name="Text 2"/>
          <p:cNvSpPr/>
          <p:nvPr/>
        </p:nvSpPr>
        <p:spPr>
          <a:xfrm>
            <a:off x="793790" y="51001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Transaction Trends</a:t>
            </a:r>
            <a:endParaRPr lang="en-US" sz="2200" dirty="0"/>
          </a:p>
        </p:txBody>
      </p:sp>
      <p:sp>
        <p:nvSpPr>
          <p:cNvPr id="6" name="Text 3"/>
          <p:cNvSpPr/>
          <p:nvPr/>
        </p:nvSpPr>
        <p:spPr>
          <a:xfrm>
            <a:off x="793790" y="5590580"/>
            <a:ext cx="300549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Visualize monthly transaction volumes, identifying peak periods and seasonal trends.</a:t>
            </a:r>
            <a:endParaRPr lang="en-US" sz="1750" dirty="0"/>
          </a:p>
        </p:txBody>
      </p:sp>
      <p:pic>
        <p:nvPicPr>
          <p:cNvPr id="7" name="Image 1" descr="preencoded.png">    </p:cNvPr>
          <p:cNvPicPr>
            <a:picLocks noChangeAspect="1"/>
          </p:cNvPicPr>
          <p:nvPr/>
        </p:nvPicPr>
        <p:blipFill>
          <a:blip r:embed="rId2"/>
          <a:stretch>
            <a:fillRect/>
          </a:stretch>
        </p:blipFill>
        <p:spPr>
          <a:xfrm>
            <a:off x="4139446" y="2959179"/>
            <a:ext cx="3005614" cy="1857494"/>
          </a:xfrm>
          <a:prstGeom prst="rect">
            <a:avLst/>
          </a:prstGeom>
        </p:spPr>
      </p:pic>
      <p:sp>
        <p:nvSpPr>
          <p:cNvPr id="8" name="Text 4"/>
          <p:cNvSpPr/>
          <p:nvPr/>
        </p:nvSpPr>
        <p:spPr>
          <a:xfrm>
            <a:off x="4139446" y="51001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Account Balances</a:t>
            </a:r>
            <a:endParaRPr lang="en-US" sz="2200" dirty="0"/>
          </a:p>
        </p:txBody>
      </p:sp>
      <p:sp>
        <p:nvSpPr>
          <p:cNvPr id="9" name="Text 5"/>
          <p:cNvSpPr/>
          <p:nvPr/>
        </p:nvSpPr>
        <p:spPr>
          <a:xfrm>
            <a:off x="4139446" y="5590580"/>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Analyze the distribution of account balances among customer segments, revealing potential patterns.</a:t>
            </a:r>
            <a:endParaRPr lang="en-US" sz="1750" dirty="0"/>
          </a:p>
        </p:txBody>
      </p:sp>
      <p:pic>
        <p:nvPicPr>
          <p:cNvPr id="10" name="Image 2" descr="preencoded.png">    </p:cNvPr>
          <p:cNvPicPr>
            <a:picLocks noChangeAspect="1"/>
          </p:cNvPicPr>
          <p:nvPr/>
        </p:nvPicPr>
        <p:blipFill>
          <a:blip r:embed="rId3"/>
          <a:stretch>
            <a:fillRect/>
          </a:stretch>
        </p:blipFill>
        <p:spPr>
          <a:xfrm>
            <a:off x="7485221" y="2959179"/>
            <a:ext cx="3005614" cy="1857494"/>
          </a:xfrm>
          <a:prstGeom prst="rect">
            <a:avLst/>
          </a:prstGeom>
        </p:spPr>
      </p:pic>
      <p:sp>
        <p:nvSpPr>
          <p:cNvPr id="11" name="Text 6"/>
          <p:cNvSpPr/>
          <p:nvPr/>
        </p:nvSpPr>
        <p:spPr>
          <a:xfrm>
            <a:off x="7485221" y="51001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Loan Portfolio</a:t>
            </a:r>
            <a:endParaRPr lang="en-US" sz="2200" dirty="0"/>
          </a:p>
        </p:txBody>
      </p:sp>
      <p:sp>
        <p:nvSpPr>
          <p:cNvPr id="12" name="Text 7"/>
          <p:cNvSpPr/>
          <p:nvPr/>
        </p:nvSpPr>
        <p:spPr>
          <a:xfrm>
            <a:off x="7485221" y="5590580"/>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Visualize the composition of the loan portfolio, highlighting the distribution of different loan types.</a:t>
            </a:r>
            <a:endParaRPr lang="en-US" sz="1750" dirty="0"/>
          </a:p>
        </p:txBody>
      </p:sp>
      <p:pic>
        <p:nvPicPr>
          <p:cNvPr id="13" name="Image 3" descr="preencoded.png">    </p:cNvPr>
          <p:cNvPicPr>
            <a:picLocks noChangeAspect="1"/>
          </p:cNvPicPr>
          <p:nvPr/>
        </p:nvPicPr>
        <p:blipFill>
          <a:blip r:embed="rId4"/>
          <a:stretch>
            <a:fillRect/>
          </a:stretch>
        </p:blipFill>
        <p:spPr>
          <a:xfrm>
            <a:off x="10830997" y="2959179"/>
            <a:ext cx="3005614" cy="1857494"/>
          </a:xfrm>
          <a:prstGeom prst="rect">
            <a:avLst/>
          </a:prstGeom>
        </p:spPr>
      </p:pic>
      <p:sp>
        <p:nvSpPr>
          <p:cNvPr id="14" name="Text 8"/>
          <p:cNvSpPr/>
          <p:nvPr/>
        </p:nvSpPr>
        <p:spPr>
          <a:xfrm>
            <a:off x="10830997" y="5100161"/>
            <a:ext cx="3005614" cy="362903"/>
          </a:xfrm>
          <a:prstGeom prst="rect">
            <a:avLst/>
          </a:prstGeom>
          <a:noFill/>
          <a:ln/>
        </p:spPr>
        <p:txBody>
          <a:bodyPr wrap="none" lIns="0" tIns="0" rIns="0" bIns="0" rtlCol="0" anchor="t"/>
          <a:lstStyle/>
          <a:p>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Investment</a:t>
            </a:r>
            <a:endParaRPr lang="en-US" sz="1750" dirty="0"/>
          </a:p>
        </p:txBody>
      </p:sp>
      <p:sp>
        <p:nvSpPr>
          <p:cNvPr id="15" name="Text 9"/>
          <p:cNvSpPr/>
          <p:nvPr/>
        </p:nvSpPr>
        <p:spPr>
          <a:xfrm>
            <a:off x="10830997" y="5599152"/>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It helps to understand the distribution of investments by type and analyze the most popular types of investments.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3770" y="499467"/>
            <a:ext cx="6379726" cy="565785"/>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Roboto Medium" pitchFamily="34" charset="0"/>
                <a:ea typeface="Roboto Medium" pitchFamily="34" charset="-122"/>
                <a:cs typeface="Roboto Medium" pitchFamily="34" charset="-120"/>
              </a:rPr>
              <a:t>Machine Learning (Future Step)</a:t>
            </a:r>
            <a:endParaRPr lang="en-US" sz="3550" dirty="0"/>
          </a:p>
        </p:txBody>
      </p:sp>
      <p:sp>
        <p:nvSpPr>
          <p:cNvPr id="4" name="Text 1"/>
          <p:cNvSpPr/>
          <p:nvPr/>
        </p:nvSpPr>
        <p:spPr>
          <a:xfrm>
            <a:off x="633770" y="1336834"/>
            <a:ext cx="7876461" cy="869037"/>
          </a:xfrm>
          <a:prstGeom prst="rect">
            <a:avLst/>
          </a:prstGeom>
          <a:noFill/>
          <a:ln/>
        </p:spPr>
        <p:txBody>
          <a:bodyPr wrap="square" lIns="0" tIns="0" rIns="0" bIns="0" rtlCol="0" anchor="t"/>
          <a:lstStyle/>
          <a:p>
            <a:pPr indent="0" marL="0">
              <a:lnSpc>
                <a:spcPts val="2250"/>
              </a:lnSpc>
              <a:buNone/>
            </a:pPr>
            <a:r>
              <a:rPr lang="en-US" sz="1400" dirty="0">
                <a:solidFill>
                  <a:srgbClr val="CFD0D8"/>
                </a:solidFill>
                <a:latin typeface="Roboto" pitchFamily="34" charset="0"/>
                <a:ea typeface="Roboto" pitchFamily="34" charset="-122"/>
                <a:cs typeface="Roboto" pitchFamily="34" charset="-120"/>
              </a:rPr>
              <a:t>In the future, we plan to implement machine learning models to enhance our banking system. These models will be trained on the data warehouse to predict outcomes such as credit risk, fraud detection, or customer churn.</a:t>
            </a:r>
            <a:endParaRPr lang="en-US" sz="1400" dirty="0"/>
          </a:p>
        </p:txBody>
      </p:sp>
      <p:pic>
        <p:nvPicPr>
          <p:cNvPr id="5" name="Image 1" descr="preencoded.png">    </p:cNvPr>
          <p:cNvPicPr>
            <a:picLocks noChangeAspect="1"/>
          </p:cNvPicPr>
          <p:nvPr/>
        </p:nvPicPr>
        <p:blipFill>
          <a:blip r:embed="rId2"/>
          <a:stretch>
            <a:fillRect/>
          </a:stretch>
        </p:blipFill>
        <p:spPr>
          <a:xfrm>
            <a:off x="633770" y="2409587"/>
            <a:ext cx="452676" cy="452676"/>
          </a:xfrm>
          <a:prstGeom prst="rect">
            <a:avLst/>
          </a:prstGeom>
        </p:spPr>
      </p:pic>
      <p:sp>
        <p:nvSpPr>
          <p:cNvPr id="6" name="Text 2"/>
          <p:cNvSpPr/>
          <p:nvPr/>
        </p:nvSpPr>
        <p:spPr>
          <a:xfrm>
            <a:off x="633770" y="3043237"/>
            <a:ext cx="2263497" cy="282893"/>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Credit Risk Prediction</a:t>
            </a:r>
            <a:endParaRPr lang="en-US" sz="1750" dirty="0"/>
          </a:p>
        </p:txBody>
      </p:sp>
      <p:sp>
        <p:nvSpPr>
          <p:cNvPr id="7" name="Text 3"/>
          <p:cNvSpPr/>
          <p:nvPr/>
        </p:nvSpPr>
        <p:spPr>
          <a:xfrm>
            <a:off x="633770" y="3434715"/>
            <a:ext cx="7876461" cy="289679"/>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Build a model to predict the likelihood of loan defaults based on customer data.</a:t>
            </a:r>
            <a:endParaRPr lang="en-US" sz="1400" dirty="0"/>
          </a:p>
        </p:txBody>
      </p:sp>
      <p:pic>
        <p:nvPicPr>
          <p:cNvPr id="8" name="Image 2" descr="preencoded.png">    </p:cNvPr>
          <p:cNvPicPr>
            <a:picLocks noChangeAspect="1"/>
          </p:cNvPicPr>
          <p:nvPr/>
        </p:nvPicPr>
        <p:blipFill>
          <a:blip r:embed="rId3"/>
          <a:stretch>
            <a:fillRect/>
          </a:stretch>
        </p:blipFill>
        <p:spPr>
          <a:xfrm>
            <a:off x="633770" y="4267557"/>
            <a:ext cx="452676" cy="452676"/>
          </a:xfrm>
          <a:prstGeom prst="rect">
            <a:avLst/>
          </a:prstGeom>
        </p:spPr>
      </p:pic>
      <p:sp>
        <p:nvSpPr>
          <p:cNvPr id="9" name="Text 4"/>
          <p:cNvSpPr/>
          <p:nvPr/>
        </p:nvSpPr>
        <p:spPr>
          <a:xfrm>
            <a:off x="633770" y="4901208"/>
            <a:ext cx="2263497" cy="282893"/>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Fraud Detection</a:t>
            </a:r>
            <a:endParaRPr lang="en-US" sz="1750" dirty="0"/>
          </a:p>
        </p:txBody>
      </p:sp>
      <p:sp>
        <p:nvSpPr>
          <p:cNvPr id="10" name="Text 5"/>
          <p:cNvSpPr/>
          <p:nvPr/>
        </p:nvSpPr>
        <p:spPr>
          <a:xfrm>
            <a:off x="633770" y="5292685"/>
            <a:ext cx="7876461" cy="579358"/>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Develop a system to identify suspicious transactions in real-time, protecting the bank and its customers.</a:t>
            </a:r>
            <a:endParaRPr lang="en-US" sz="1400" dirty="0"/>
          </a:p>
        </p:txBody>
      </p:sp>
      <p:pic>
        <p:nvPicPr>
          <p:cNvPr id="11" name="Image 3" descr="preencoded.png">    </p:cNvPr>
          <p:cNvPicPr>
            <a:picLocks noChangeAspect="1"/>
          </p:cNvPicPr>
          <p:nvPr/>
        </p:nvPicPr>
        <p:blipFill>
          <a:blip r:embed="rId4"/>
          <a:stretch>
            <a:fillRect/>
          </a:stretch>
        </p:blipFill>
        <p:spPr>
          <a:xfrm>
            <a:off x="633770" y="6415207"/>
            <a:ext cx="452676" cy="452676"/>
          </a:xfrm>
          <a:prstGeom prst="rect">
            <a:avLst/>
          </a:prstGeom>
        </p:spPr>
      </p:pic>
      <p:sp>
        <p:nvSpPr>
          <p:cNvPr id="12" name="Text 6"/>
          <p:cNvSpPr/>
          <p:nvPr/>
        </p:nvSpPr>
        <p:spPr>
          <a:xfrm>
            <a:off x="633770" y="7048857"/>
            <a:ext cx="2558296" cy="282893"/>
          </a:xfrm>
          <a:prstGeom prst="rect">
            <a:avLst/>
          </a:prstGeom>
          <a:noFill/>
          <a:ln/>
        </p:spPr>
        <p:txBody>
          <a:bodyPr wrap="none" lIns="0" tIns="0" rIns="0" bIns="0" rtlCol="0" anchor="t"/>
          <a:lstStyle/>
          <a:p>
            <a:pPr algn="l" indent="0" marL="0">
              <a:lnSpc>
                <a:spcPts val="2200"/>
              </a:lnSpc>
              <a:buNone/>
            </a:pPr>
            <a:r>
              <a:rPr lang="en-US" sz="1750" dirty="0">
                <a:solidFill>
                  <a:srgbClr val="CFD0D8"/>
                </a:solidFill>
                <a:latin typeface="Roboto Medium" pitchFamily="34" charset="0"/>
                <a:ea typeface="Roboto Medium" pitchFamily="34" charset="-122"/>
                <a:cs typeface="Roboto Medium" pitchFamily="34" charset="-120"/>
              </a:rPr>
              <a:t>Customer Churn Analysis</a:t>
            </a:r>
            <a:endParaRPr lang="en-US" sz="1750" dirty="0"/>
          </a:p>
        </p:txBody>
      </p:sp>
      <p:sp>
        <p:nvSpPr>
          <p:cNvPr id="13" name="Text 7"/>
          <p:cNvSpPr/>
          <p:nvPr/>
        </p:nvSpPr>
        <p:spPr>
          <a:xfrm>
            <a:off x="633770" y="7440335"/>
            <a:ext cx="7876461" cy="289679"/>
          </a:xfrm>
          <a:prstGeom prst="rect">
            <a:avLst/>
          </a:prstGeom>
          <a:noFill/>
          <a:ln/>
        </p:spPr>
        <p:txBody>
          <a:bodyPr wrap="non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Predict which customers are likely to leave the bank, allowing proactive retention strategies.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9253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Conclusion</a:t>
            </a:r>
            <a:endParaRPr lang="en-US" sz="4450" dirty="0"/>
          </a:p>
        </p:txBody>
      </p:sp>
      <p:sp>
        <p:nvSpPr>
          <p:cNvPr id="4" name="Text 1"/>
          <p:cNvSpPr/>
          <p:nvPr/>
        </p:nvSpPr>
        <p:spPr>
          <a:xfrm>
            <a:off x="793790" y="3241477"/>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This banking system data engineering project demonstrates the power of data analysis and visualization. By generating, cleaning, and analyzing banking data, we can gain valuable insights into customer behavior and loan performance.</a:t>
            </a:r>
            <a:endParaRPr lang="en-US" sz="1750" dirty="0"/>
          </a:p>
        </p:txBody>
      </p:sp>
      <p:sp>
        <p:nvSpPr>
          <p:cNvPr id="5" name="Text 2"/>
          <p:cNvSpPr/>
          <p:nvPr/>
        </p:nvSpPr>
        <p:spPr>
          <a:xfrm>
            <a:off x="793790" y="494823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Integrating machine learning models in the future can further enhance the system by predicting outcomes and automating processes, leading to improved efficiency and customer satisfaction.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171575"/>
            <a:ext cx="13042821" cy="58864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273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Introduction</a:t>
            </a:r>
            <a:endParaRPr lang="en-US" sz="4450" dirty="0"/>
          </a:p>
        </p:txBody>
      </p:sp>
      <p:sp>
        <p:nvSpPr>
          <p:cNvPr id="3" name="Text 1"/>
          <p:cNvSpPr/>
          <p:nvPr/>
        </p:nvSpPr>
        <p:spPr>
          <a:xfrm>
            <a:off x="793790" y="199167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This project aims to simulate a banking system to demonstrate a comprehensive data engineering process. We'll cover data generation, analysis, and visualization, machine learning using industry-standard tools.</a:t>
            </a:r>
            <a:endParaRPr lang="en-US" sz="1750" dirty="0"/>
          </a:p>
        </p:txBody>
      </p:sp>
      <p:sp>
        <p:nvSpPr>
          <p:cNvPr id="4" name="Shape 2"/>
          <p:cNvSpPr/>
          <p:nvPr/>
        </p:nvSpPr>
        <p:spPr>
          <a:xfrm>
            <a:off x="793790" y="2972633"/>
            <a:ext cx="4196358" cy="2039422"/>
          </a:xfrm>
          <a:prstGeom prst="roundRect">
            <a:avLst>
              <a:gd name="adj" fmla="val 4671"/>
            </a:avLst>
          </a:prstGeom>
          <a:solidFill>
            <a:srgbClr val="182567"/>
          </a:solidFill>
          <a:ln w="7620">
            <a:solidFill>
              <a:srgbClr val="313E80"/>
            </a:solidFill>
            <a:prstDash val="solid"/>
          </a:ln>
        </p:spPr>
      </p:sp>
      <p:sp>
        <p:nvSpPr>
          <p:cNvPr id="5" name="Text 3"/>
          <p:cNvSpPr/>
          <p:nvPr/>
        </p:nvSpPr>
        <p:spPr>
          <a:xfrm>
            <a:off x="1028224" y="32070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Generation</a:t>
            </a:r>
            <a:endParaRPr lang="en-US" sz="2200" dirty="0"/>
          </a:p>
        </p:txBody>
      </p:sp>
      <p:sp>
        <p:nvSpPr>
          <p:cNvPr id="6" name="Text 4"/>
          <p:cNvSpPr/>
          <p:nvPr/>
        </p:nvSpPr>
        <p:spPr>
          <a:xfrm>
            <a:off x="1028224" y="3697486"/>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Generate realistic banking data using Python.</a:t>
            </a:r>
            <a:endParaRPr lang="en-US" sz="1750" dirty="0"/>
          </a:p>
        </p:txBody>
      </p:sp>
      <p:sp>
        <p:nvSpPr>
          <p:cNvPr id="7" name="Shape 5"/>
          <p:cNvSpPr/>
          <p:nvPr/>
        </p:nvSpPr>
        <p:spPr>
          <a:xfrm>
            <a:off x="5216962" y="2972633"/>
            <a:ext cx="4196358" cy="2039422"/>
          </a:xfrm>
          <a:prstGeom prst="roundRect">
            <a:avLst>
              <a:gd name="adj" fmla="val 4671"/>
            </a:avLst>
          </a:prstGeom>
          <a:solidFill>
            <a:srgbClr val="182567"/>
          </a:solidFill>
          <a:ln w="7620">
            <a:solidFill>
              <a:srgbClr val="313E80"/>
            </a:solidFill>
            <a:prstDash val="solid"/>
          </a:ln>
        </p:spPr>
      </p:sp>
      <p:sp>
        <p:nvSpPr>
          <p:cNvPr id="8" name="Text 6"/>
          <p:cNvSpPr/>
          <p:nvPr/>
        </p:nvSpPr>
        <p:spPr>
          <a:xfrm>
            <a:off x="5451396" y="3207068"/>
            <a:ext cx="3727490" cy="708660"/>
          </a:xfrm>
          <a:prstGeom prst="rect">
            <a:avLst/>
          </a:prstGeom>
          <a:noFill/>
          <a:ln/>
        </p:spPr>
        <p:txBody>
          <a:bodyPr wrap="squar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exploratory data analysis (EDA)</a:t>
            </a:r>
            <a:endParaRPr lang="en-US" sz="2200" dirty="0"/>
          </a:p>
        </p:txBody>
      </p:sp>
      <p:sp>
        <p:nvSpPr>
          <p:cNvPr id="9" name="Text 7"/>
          <p:cNvSpPr/>
          <p:nvPr/>
        </p:nvSpPr>
        <p:spPr>
          <a:xfrm>
            <a:off x="5451396" y="4051816"/>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using Python to understand the data patterns and trends. </a:t>
            </a:r>
            <a:endParaRPr lang="en-US" sz="1750" dirty="0"/>
          </a:p>
        </p:txBody>
      </p:sp>
      <p:sp>
        <p:nvSpPr>
          <p:cNvPr id="10" name="Shape 8"/>
          <p:cNvSpPr/>
          <p:nvPr/>
        </p:nvSpPr>
        <p:spPr>
          <a:xfrm>
            <a:off x="9640133" y="2972633"/>
            <a:ext cx="4196358" cy="2039422"/>
          </a:xfrm>
          <a:prstGeom prst="roundRect">
            <a:avLst>
              <a:gd name="adj" fmla="val 4671"/>
            </a:avLst>
          </a:prstGeom>
          <a:solidFill>
            <a:srgbClr val="182567"/>
          </a:solidFill>
          <a:ln w="7620">
            <a:solidFill>
              <a:srgbClr val="313E80"/>
            </a:solidFill>
            <a:prstDash val="solid"/>
          </a:ln>
        </p:spPr>
      </p:sp>
      <p:sp>
        <p:nvSpPr>
          <p:cNvPr id="11" name="Text 9"/>
          <p:cNvSpPr/>
          <p:nvPr/>
        </p:nvSpPr>
        <p:spPr>
          <a:xfrm>
            <a:off x="9874568" y="3207068"/>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Warehouse</a:t>
            </a:r>
            <a:endParaRPr lang="en-US" sz="2200" dirty="0"/>
          </a:p>
        </p:txBody>
      </p:sp>
      <p:sp>
        <p:nvSpPr>
          <p:cNvPr id="12" name="Text 10"/>
          <p:cNvSpPr/>
          <p:nvPr/>
        </p:nvSpPr>
        <p:spPr>
          <a:xfrm>
            <a:off x="9874568" y="3697486"/>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Design and implement a star schema data warehouse.</a:t>
            </a:r>
            <a:endParaRPr lang="en-US" sz="1750" dirty="0"/>
          </a:p>
        </p:txBody>
      </p:sp>
      <p:sp>
        <p:nvSpPr>
          <p:cNvPr id="13" name="Shape 11"/>
          <p:cNvSpPr/>
          <p:nvPr/>
        </p:nvSpPr>
        <p:spPr>
          <a:xfrm>
            <a:off x="793790" y="5238869"/>
            <a:ext cx="4196358" cy="2047994"/>
          </a:xfrm>
          <a:prstGeom prst="roundRect">
            <a:avLst>
              <a:gd name="adj" fmla="val 4652"/>
            </a:avLst>
          </a:prstGeom>
          <a:solidFill>
            <a:srgbClr val="182567"/>
          </a:solidFill>
          <a:ln w="7620">
            <a:solidFill>
              <a:srgbClr val="313E80"/>
            </a:solidFill>
            <a:prstDash val="solid"/>
          </a:ln>
        </p:spPr>
      </p:sp>
      <p:sp>
        <p:nvSpPr>
          <p:cNvPr id="14" name="Text 12"/>
          <p:cNvSpPr/>
          <p:nvPr/>
        </p:nvSpPr>
        <p:spPr>
          <a:xfrm>
            <a:off x="1028224" y="547330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Analysis</a:t>
            </a:r>
            <a:endParaRPr lang="en-US" sz="2200" dirty="0"/>
          </a:p>
        </p:txBody>
      </p:sp>
      <p:sp>
        <p:nvSpPr>
          <p:cNvPr id="15" name="Text 13"/>
          <p:cNvSpPr/>
          <p:nvPr/>
        </p:nvSpPr>
        <p:spPr>
          <a:xfrm>
            <a:off x="1028224" y="5963722"/>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Perform using Python and SQL and Azure Cloud.</a:t>
            </a:r>
            <a:endParaRPr lang="en-US" sz="1750" dirty="0"/>
          </a:p>
        </p:txBody>
      </p:sp>
      <p:sp>
        <p:nvSpPr>
          <p:cNvPr id="16" name="Shape 14"/>
          <p:cNvSpPr/>
          <p:nvPr/>
        </p:nvSpPr>
        <p:spPr>
          <a:xfrm>
            <a:off x="5216962" y="5238869"/>
            <a:ext cx="4196358" cy="2047994"/>
          </a:xfrm>
          <a:prstGeom prst="roundRect">
            <a:avLst>
              <a:gd name="adj" fmla="val 4652"/>
            </a:avLst>
          </a:prstGeom>
          <a:solidFill>
            <a:srgbClr val="182567"/>
          </a:solidFill>
          <a:ln w="7620">
            <a:solidFill>
              <a:srgbClr val="313E80"/>
            </a:solidFill>
            <a:prstDash val="solid"/>
          </a:ln>
        </p:spPr>
      </p:sp>
      <p:sp>
        <p:nvSpPr>
          <p:cNvPr id="17" name="Text 15"/>
          <p:cNvSpPr/>
          <p:nvPr/>
        </p:nvSpPr>
        <p:spPr>
          <a:xfrm>
            <a:off x="5451396" y="547330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Visualization</a:t>
            </a:r>
            <a:endParaRPr lang="en-US" sz="2200" dirty="0"/>
          </a:p>
        </p:txBody>
      </p:sp>
      <p:sp>
        <p:nvSpPr>
          <p:cNvPr id="18" name="Text 16"/>
          <p:cNvSpPr/>
          <p:nvPr/>
        </p:nvSpPr>
        <p:spPr>
          <a:xfrm>
            <a:off x="5451396" y="5963722"/>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Create a Power BI dashboard for insightful visualization.</a:t>
            </a:r>
            <a:endParaRPr lang="en-US" sz="1750" dirty="0"/>
          </a:p>
        </p:txBody>
      </p:sp>
      <p:sp>
        <p:nvSpPr>
          <p:cNvPr id="19" name="Shape 17"/>
          <p:cNvSpPr/>
          <p:nvPr/>
        </p:nvSpPr>
        <p:spPr>
          <a:xfrm>
            <a:off x="9640133" y="5238869"/>
            <a:ext cx="4196358" cy="2047994"/>
          </a:xfrm>
          <a:prstGeom prst="roundRect">
            <a:avLst>
              <a:gd name="adj" fmla="val 4652"/>
            </a:avLst>
          </a:prstGeom>
          <a:solidFill>
            <a:srgbClr val="182567"/>
          </a:solidFill>
          <a:ln w="7620">
            <a:solidFill>
              <a:srgbClr val="313E80"/>
            </a:solidFill>
            <a:prstDash val="solid"/>
          </a:ln>
        </p:spPr>
      </p:sp>
      <p:sp>
        <p:nvSpPr>
          <p:cNvPr id="20" name="Text 18"/>
          <p:cNvSpPr/>
          <p:nvPr/>
        </p:nvSpPr>
        <p:spPr>
          <a:xfrm>
            <a:off x="9874568" y="547330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CFD0D8"/>
                </a:solidFill>
                <a:latin typeface="Roboto Medium" pitchFamily="34" charset="0"/>
                <a:ea typeface="Roboto Medium" pitchFamily="34" charset="-122"/>
                <a:cs typeface="Roboto Medium" pitchFamily="34" charset="-120"/>
              </a:rPr>
              <a:t>Machine Learning</a:t>
            </a:r>
            <a:endParaRPr lang="en-US" sz="2200" dirty="0"/>
          </a:p>
        </p:txBody>
      </p:sp>
      <p:sp>
        <p:nvSpPr>
          <p:cNvPr id="21" name="Text 19"/>
          <p:cNvSpPr/>
          <p:nvPr/>
        </p:nvSpPr>
        <p:spPr>
          <a:xfrm>
            <a:off x="9874568" y="5963722"/>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These models will be trained on the data warehouse to predict outcomes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0425" y="425887"/>
            <a:ext cx="4117538" cy="482441"/>
          </a:xfrm>
          <a:prstGeom prst="rect">
            <a:avLst/>
          </a:prstGeom>
          <a:noFill/>
          <a:ln/>
        </p:spPr>
        <p:txBody>
          <a:bodyPr wrap="none" lIns="0" tIns="0" rIns="0" bIns="0" rtlCol="0" anchor="t"/>
          <a:lstStyle/>
          <a:p>
            <a:pPr indent="0" marL="0">
              <a:lnSpc>
                <a:spcPts val="3750"/>
              </a:lnSpc>
              <a:buNone/>
            </a:pPr>
            <a:r>
              <a:rPr lang="en-US" sz="3000" dirty="0">
                <a:solidFill>
                  <a:srgbClr val="FFFFFF"/>
                </a:solidFill>
                <a:latin typeface="Roboto Medium" pitchFamily="34" charset="0"/>
                <a:ea typeface="Roboto Medium" pitchFamily="34" charset="-122"/>
                <a:cs typeface="Roboto Medium" pitchFamily="34" charset="-120"/>
              </a:rPr>
              <a:t>Data Warehouse Design</a:t>
            </a:r>
            <a:endParaRPr lang="en-US" sz="3000" dirty="0"/>
          </a:p>
        </p:txBody>
      </p:sp>
      <p:sp>
        <p:nvSpPr>
          <p:cNvPr id="3" name="Text 1"/>
          <p:cNvSpPr/>
          <p:nvPr/>
        </p:nvSpPr>
        <p:spPr>
          <a:xfrm>
            <a:off x="540425" y="1139904"/>
            <a:ext cx="13549551" cy="247055"/>
          </a:xfrm>
          <a:prstGeom prst="rect">
            <a:avLst/>
          </a:prstGeom>
          <a:noFill/>
          <a:ln/>
        </p:spPr>
        <p:txBody>
          <a:bodyPr wrap="none" lIns="0" tIns="0" rIns="0" bIns="0" rtlCol="0" anchor="t"/>
          <a:lstStyle/>
          <a:p>
            <a:pPr indent="0" marL="0">
              <a:lnSpc>
                <a:spcPts val="1900"/>
              </a:lnSpc>
              <a:buNone/>
            </a:pPr>
            <a:r>
              <a:rPr lang="en-US" sz="1200" dirty="0">
                <a:solidFill>
                  <a:srgbClr val="CFD0D8"/>
                </a:solidFill>
                <a:latin typeface="Roboto" pitchFamily="34" charset="0"/>
                <a:ea typeface="Roboto" pitchFamily="34" charset="-122"/>
                <a:cs typeface="Roboto" pitchFamily="34" charset="-120"/>
              </a:rPr>
              <a:t>We implemented a star schema data warehouse to store and manage the banking data effectively.</a:t>
            </a:r>
            <a:endParaRPr lang="en-US" sz="1200" dirty="0"/>
          </a:p>
        </p:txBody>
      </p:sp>
      <p:sp>
        <p:nvSpPr>
          <p:cNvPr id="4" name="Text 2"/>
          <p:cNvSpPr/>
          <p:nvPr/>
        </p:nvSpPr>
        <p:spPr>
          <a:xfrm>
            <a:off x="540425" y="1560671"/>
            <a:ext cx="13549551" cy="247055"/>
          </a:xfrm>
          <a:prstGeom prst="rect">
            <a:avLst/>
          </a:prstGeom>
          <a:noFill/>
          <a:ln/>
        </p:spPr>
        <p:txBody>
          <a:bodyPr wrap="none" lIns="0" tIns="0" rIns="0" bIns="0" rtlCol="0" anchor="t"/>
          <a:lstStyle/>
          <a:p>
            <a:pPr indent="0" marL="0">
              <a:lnSpc>
                <a:spcPts val="1900"/>
              </a:lnSpc>
              <a:buNone/>
            </a:pPr>
            <a:r>
              <a:rPr lang="en-US" sz="1200" dirty="0">
                <a:solidFill>
                  <a:srgbClr val="CFD0D8"/>
                </a:solidFill>
                <a:latin typeface="Roboto" pitchFamily="34" charset="0"/>
                <a:ea typeface="Roboto" pitchFamily="34" charset="-122"/>
                <a:cs typeface="Roboto" pitchFamily="34" charset="-120"/>
              </a:rPr>
              <a:t> The star schema design consists of fact tables and dimension tables</a:t>
            </a:r>
            <a:endParaRPr lang="en-US" sz="1200" dirty="0"/>
          </a:p>
        </p:txBody>
      </p:sp>
      <p:pic>
        <p:nvPicPr>
          <p:cNvPr id="5" name="Image 0" descr="preencoded.png">    </p:cNvPr>
          <p:cNvPicPr>
            <a:picLocks noChangeAspect="1"/>
          </p:cNvPicPr>
          <p:nvPr/>
        </p:nvPicPr>
        <p:blipFill>
          <a:blip r:embed="rId1"/>
          <a:stretch>
            <a:fillRect/>
          </a:stretch>
        </p:blipFill>
        <p:spPr>
          <a:xfrm>
            <a:off x="4870252" y="1981438"/>
            <a:ext cx="4889897" cy="5822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533" y="620554"/>
            <a:ext cx="4850963" cy="606266"/>
          </a:xfrm>
          <a:prstGeom prst="rect">
            <a:avLst/>
          </a:prstGeom>
          <a:noFill/>
          <a:ln/>
        </p:spPr>
        <p:txBody>
          <a:bodyPr wrap="none" lIns="0" tIns="0" rIns="0" bIns="0" rtlCol="0" anchor="t"/>
          <a:lstStyle/>
          <a:p>
            <a:pPr indent="0" marL="0">
              <a:lnSpc>
                <a:spcPts val="4750"/>
              </a:lnSpc>
              <a:buNone/>
            </a:pPr>
            <a:r>
              <a:rPr lang="en-US" sz="3800" dirty="0">
                <a:solidFill>
                  <a:srgbClr val="FFFFFF"/>
                </a:solidFill>
                <a:latin typeface="Roboto Medium" pitchFamily="34" charset="0"/>
                <a:ea typeface="Roboto Medium" pitchFamily="34" charset="-122"/>
                <a:cs typeface="Roboto Medium" pitchFamily="34" charset="-120"/>
              </a:rPr>
              <a:t>Data Generation</a:t>
            </a:r>
            <a:endParaRPr lang="en-US" sz="3800" dirty="0"/>
          </a:p>
        </p:txBody>
      </p:sp>
      <p:sp>
        <p:nvSpPr>
          <p:cNvPr id="4" name="Text 1"/>
          <p:cNvSpPr/>
          <p:nvPr/>
        </p:nvSpPr>
        <p:spPr>
          <a:xfrm>
            <a:off x="6165533" y="1517809"/>
            <a:ext cx="7785735" cy="310515"/>
          </a:xfrm>
          <a:prstGeom prst="rect">
            <a:avLst/>
          </a:prstGeom>
          <a:noFill/>
          <a:ln/>
        </p:spPr>
        <p:txBody>
          <a:bodyPr wrap="none" lIns="0" tIns="0" rIns="0" bIns="0" rtlCol="0" anchor="t"/>
          <a:lstStyle/>
          <a:p>
            <a:pPr indent="0" marL="0">
              <a:lnSpc>
                <a:spcPts val="2400"/>
              </a:lnSpc>
              <a:buNone/>
            </a:pPr>
            <a:r>
              <a:rPr lang="en-US" sz="1500" dirty="0">
                <a:solidFill>
                  <a:srgbClr val="CFD0D8"/>
                </a:solidFill>
                <a:latin typeface="Roboto" pitchFamily="34" charset="0"/>
                <a:ea typeface="Roboto" pitchFamily="34" charset="-122"/>
                <a:cs typeface="Roboto" pitchFamily="34" charset="-120"/>
              </a:rPr>
              <a:t>We used Faker in Python to generate realistic banking system data</a:t>
            </a:r>
            <a:endParaRPr lang="en-US" sz="1500" dirty="0"/>
          </a:p>
        </p:txBody>
      </p:sp>
      <p:sp>
        <p:nvSpPr>
          <p:cNvPr id="5" name="Text 2"/>
          <p:cNvSpPr/>
          <p:nvPr/>
        </p:nvSpPr>
        <p:spPr>
          <a:xfrm>
            <a:off x="6165533" y="2046565"/>
            <a:ext cx="7785735" cy="621030"/>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Roboto" pitchFamily="34" charset="0"/>
                <a:ea typeface="Roboto" pitchFamily="34" charset="-122"/>
                <a:cs typeface="Roboto" pitchFamily="34" charset="-120"/>
              </a:rPr>
              <a:t>. The generated data includes customer records, transactions, loans, and account information.</a:t>
            </a:r>
            <a:endParaRPr lang="en-US" sz="1500" dirty="0"/>
          </a:p>
        </p:txBody>
      </p:sp>
      <p:sp>
        <p:nvSpPr>
          <p:cNvPr id="6" name="Text 3"/>
          <p:cNvSpPr/>
          <p:nvPr/>
        </p:nvSpPr>
        <p:spPr>
          <a:xfrm>
            <a:off x="6165533" y="2885837"/>
            <a:ext cx="7785735" cy="931545"/>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Roboto" pitchFamily="34" charset="0"/>
                <a:ea typeface="Roboto" pitchFamily="34" charset="-122"/>
                <a:cs typeface="Roboto" pitchFamily="34" charset="-120"/>
              </a:rPr>
              <a:t>To ensure data privacy and security, we utilized a methodology outlined in a scientific paper discussing the importance of using synthetic data. This allowed us to safeguard sensitive information while still enabling effective testing and development.</a:t>
            </a:r>
            <a:endParaRPr lang="en-US" sz="1500" dirty="0"/>
          </a:p>
        </p:txBody>
      </p:sp>
      <p:sp>
        <p:nvSpPr>
          <p:cNvPr id="7" name="Text 4"/>
          <p:cNvSpPr/>
          <p:nvPr/>
        </p:nvSpPr>
        <p:spPr>
          <a:xfrm>
            <a:off x="6165533" y="4035623"/>
            <a:ext cx="7785735" cy="1242060"/>
          </a:xfrm>
          <a:prstGeom prst="rect">
            <a:avLst/>
          </a:prstGeom>
          <a:noFill/>
          <a:ln/>
        </p:spPr>
        <p:txBody>
          <a:bodyPr wrap="square" lIns="0" tIns="0" rIns="0" bIns="0" rtlCol="0" anchor="t"/>
          <a:lstStyle/>
          <a:p>
            <a:pPr indent="0" marL="0">
              <a:lnSpc>
                <a:spcPts val="2400"/>
              </a:lnSpc>
              <a:buNone/>
            </a:pPr>
            <a:r>
              <a:rPr lang="en-US" sz="1500" dirty="0">
                <a:solidFill>
                  <a:srgbClr val="CFD0D8"/>
                </a:solidFill>
                <a:latin typeface="Roboto" pitchFamily="34" charset="0"/>
                <a:ea typeface="Roboto" pitchFamily="34" charset="-122"/>
                <a:cs typeface="Roboto" pitchFamily="34" charset="-120"/>
              </a:rPr>
              <a:t>We employed the faker library in Python to create randomized but realistic datasets. This library can inherit Django database models, mimicking actual database relationships and complexities. This approach ensured that our generated data was both usable for development purposes and compliant with privacy standards.</a:t>
            </a:r>
            <a:endParaRPr lang="en-US" sz="1500" dirty="0"/>
          </a:p>
        </p:txBody>
      </p:sp>
      <p:sp>
        <p:nvSpPr>
          <p:cNvPr id="8" name="Text 5"/>
          <p:cNvSpPr/>
          <p:nvPr/>
        </p:nvSpPr>
        <p:spPr>
          <a:xfrm>
            <a:off x="6165533" y="5495925"/>
            <a:ext cx="7785735" cy="931545"/>
          </a:xfrm>
          <a:prstGeom prst="rect">
            <a:avLst/>
          </a:prstGeom>
          <a:noFill/>
          <a:ln/>
        </p:spPr>
        <p:txBody>
          <a:bodyPr wrap="square" lIns="0" tIns="0" rIns="0" bIns="0" rtlCol="0" anchor="t"/>
          <a:lstStyle/>
          <a:p>
            <a:pPr indent="0" marL="0">
              <a:lnSpc>
                <a:spcPts val="2400"/>
              </a:lnSpc>
              <a:buNone/>
            </a:pPr>
            <a:r>
              <a:rPr lang="en-US" sz="1500" b="1" dirty="0">
                <a:solidFill>
                  <a:srgbClr val="FFFFFF"/>
                </a:solidFill>
                <a:latin typeface="Roboto" pitchFamily="34" charset="0"/>
                <a:ea typeface="Roboto" pitchFamily="34" charset="-122"/>
                <a:cs typeface="Roboto" pitchFamily="34" charset="-120"/>
              </a:rPr>
              <a:t>Outcome </a:t>
            </a:r>
            <a:pPr indent="0" marL="0">
              <a:lnSpc>
                <a:spcPts val="2400"/>
              </a:lnSpc>
              <a:buNone/>
            </a:pPr>
            <a:r>
              <a:rPr lang="en-US" sz="1500" dirty="0">
                <a:solidFill>
                  <a:srgbClr val="CFD0D8"/>
                </a:solidFill>
                <a:latin typeface="Roboto" pitchFamily="34" charset="0"/>
                <a:ea typeface="Roboto" pitchFamily="34" charset="-122"/>
                <a:cs typeface="Roboto" pitchFamily="34" charset="-120"/>
              </a:rPr>
              <a:t>
</a:t>
            </a:r>
            <a:pPr indent="0" marL="0">
              <a:lnSpc>
                <a:spcPts val="2400"/>
              </a:lnSpc>
              <a:buNone/>
            </a:pPr>
            <a:r>
              <a:rPr lang="en-US" sz="1500" dirty="0">
                <a:solidFill>
                  <a:srgbClr val="CFD0D8"/>
                </a:solidFill>
                <a:latin typeface="Roboto" pitchFamily="34" charset="0"/>
                <a:ea typeface="Roboto" pitchFamily="34" charset="-122"/>
                <a:cs typeface="Roboto" pitchFamily="34" charset="-120"/>
              </a:rPr>
              <a:t>By using the techniques from the paper, we ensured that our generated data was both usable for development purposes and compliant with privacy standards.</a:t>
            </a:r>
            <a:endParaRPr lang="en-US" sz="1500" dirty="0"/>
          </a:p>
        </p:txBody>
      </p:sp>
      <p:sp>
        <p:nvSpPr>
          <p:cNvPr id="9" name="Text 6"/>
          <p:cNvSpPr/>
          <p:nvPr/>
        </p:nvSpPr>
        <p:spPr>
          <a:xfrm>
            <a:off x="6165533" y="6645712"/>
            <a:ext cx="7785735" cy="496729"/>
          </a:xfrm>
          <a:prstGeom prst="rect">
            <a:avLst/>
          </a:prstGeom>
          <a:noFill/>
          <a:ln/>
        </p:spPr>
        <p:txBody>
          <a:bodyPr wrap="square" lIns="0" tIns="0" rIns="0" bIns="0" rtlCol="0" anchor="t"/>
          <a:lstStyle/>
          <a:p>
            <a:pPr indent="0" marL="0">
              <a:lnSpc>
                <a:spcPts val="1950"/>
              </a:lnSpc>
              <a:buNone/>
            </a:pPr>
            <a:r>
              <a:rPr lang="en-US" sz="1200" b="1" dirty="0">
                <a:solidFill>
                  <a:srgbClr val="CFD0D8"/>
                </a:solidFill>
                <a:latin typeface="Roboto" pitchFamily="34" charset="0"/>
                <a:ea typeface="Roboto" pitchFamily="34" charset="-122"/>
                <a:cs typeface="Roboto" pitchFamily="34" charset="-120"/>
              </a:rPr>
              <a:t>Citation</a:t>
            </a:r>
            <a:pPr indent="0" marL="0">
              <a:lnSpc>
                <a:spcPts val="1950"/>
              </a:lnSpc>
              <a:buNone/>
            </a:pPr>
            <a:r>
              <a:rPr lang="en-US" sz="1200" dirty="0">
                <a:solidFill>
                  <a:srgbClr val="CFD0D8"/>
                </a:solidFill>
                <a:latin typeface="Roboto" pitchFamily="34" charset="0"/>
                <a:ea typeface="Roboto" pitchFamily="34" charset="-122"/>
                <a:cs typeface="Roboto" pitchFamily="34" charset="-120"/>
              </a:rPr>
              <a:t>:</a:t>
            </a:r>
            <a:pPr indent="0" marL="0">
              <a:lnSpc>
                <a:spcPts val="1950"/>
              </a:lnSpc>
              <a:buNone/>
            </a:pPr>
            <a:r>
              <a:rPr lang="en-US" sz="1200" dirty="0">
                <a:solidFill>
                  <a:srgbClr val="CFD0D8"/>
                </a:solidFill>
                <a:latin typeface="Roboto" pitchFamily="34" charset="0"/>
                <a:ea typeface="Roboto" pitchFamily="34" charset="-122"/>
                <a:cs typeface="Roboto" pitchFamily="34" charset="-120"/>
              </a:rPr>
              <a:t>
</a:t>
            </a:r>
            <a:pPr indent="0" marL="0">
              <a:lnSpc>
                <a:spcPts val="1950"/>
              </a:lnSpc>
              <a:buNone/>
            </a:pPr>
            <a:r>
              <a:rPr lang="en-US" sz="1200" dirty="0">
                <a:solidFill>
                  <a:srgbClr val="CFD0D8"/>
                </a:solidFill>
                <a:latin typeface="Roboto" pitchFamily="34" charset="0"/>
                <a:ea typeface="Roboto" pitchFamily="34" charset="-122"/>
                <a:cs typeface="Roboto" pitchFamily="34" charset="-120"/>
              </a:rPr>
              <a:t>Anthony Carrola , Synthesizing Realistic Substitute Data for a Law Enforcement </a:t>
            </a:r>
            <a:endParaRPr lang="en-US" sz="1200" dirty="0"/>
          </a:p>
        </p:txBody>
      </p:sp>
      <p:sp>
        <p:nvSpPr>
          <p:cNvPr id="10" name="Text 7"/>
          <p:cNvSpPr/>
          <p:nvPr/>
        </p:nvSpPr>
        <p:spPr>
          <a:xfrm>
            <a:off x="6165533" y="7360682"/>
            <a:ext cx="7785735" cy="248364"/>
          </a:xfrm>
          <a:prstGeom prst="rect">
            <a:avLst/>
          </a:prstGeom>
          <a:noFill/>
          <a:ln/>
        </p:spPr>
        <p:txBody>
          <a:bodyPr wrap="none" lIns="0" tIns="0" rIns="0" bIns="0" rtlCol="0" anchor="t"/>
          <a:lstStyle/>
          <a:p>
            <a:pPr indent="0" marL="0">
              <a:lnSpc>
                <a:spcPts val="1950"/>
              </a:lnSpc>
              <a:buNone/>
            </a:pPr>
            <a:r>
              <a:rPr lang="en-US" sz="1200" dirty="0">
                <a:solidFill>
                  <a:srgbClr val="CFD0D8"/>
                </a:solidFill>
                <a:latin typeface="Roboto" pitchFamily="34" charset="0"/>
                <a:ea typeface="Roboto" pitchFamily="34" charset="-122"/>
                <a:cs typeface="Roboto" pitchFamily="34" charset="-120"/>
              </a:rPr>
              <a:t>Database using a Python Library , Morgantown, West Virginia 2022</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4316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Exploratory Data Analysis (EDA)</a:t>
            </a:r>
            <a:endParaRPr lang="en-US" sz="4450" dirty="0"/>
          </a:p>
        </p:txBody>
      </p:sp>
      <p:sp>
        <p:nvSpPr>
          <p:cNvPr id="4" name="Text 1"/>
          <p:cNvSpPr/>
          <p:nvPr/>
        </p:nvSpPr>
        <p:spPr>
          <a:xfrm>
            <a:off x="793790" y="3300889"/>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We conducted EDA using Python to understand the data patterns and trends. This involved examining data distributions, identifying outliers, and analyzing customer behaviors.</a:t>
            </a:r>
            <a:endParaRPr lang="en-US" sz="1750" dirty="0"/>
          </a:p>
        </p:txBody>
      </p:sp>
      <p:sp>
        <p:nvSpPr>
          <p:cNvPr id="5" name="Shape 2"/>
          <p:cNvSpPr/>
          <p:nvPr/>
        </p:nvSpPr>
        <p:spPr>
          <a:xfrm>
            <a:off x="793790" y="4644747"/>
            <a:ext cx="7556421" cy="2041684"/>
          </a:xfrm>
          <a:prstGeom prst="roundRect">
            <a:avLst>
              <a:gd name="adj" fmla="val 4666"/>
            </a:avLst>
          </a:prstGeom>
          <a:noFill/>
          <a:ln w="7620">
            <a:solidFill>
              <a:srgbClr val="FFFFFF">
                <a:alpha val="24000"/>
              </a:srgbClr>
            </a:solidFill>
            <a:prstDash val="solid"/>
          </a:ln>
        </p:spPr>
      </p:sp>
      <p:sp>
        <p:nvSpPr>
          <p:cNvPr id="6" name="Shape 3"/>
          <p:cNvSpPr/>
          <p:nvPr/>
        </p:nvSpPr>
        <p:spPr>
          <a:xfrm>
            <a:off x="801410" y="4652367"/>
            <a:ext cx="7540347" cy="1013222"/>
          </a:xfrm>
          <a:prstGeom prst="rect">
            <a:avLst/>
          </a:prstGeom>
          <a:solidFill>
            <a:srgbClr val="FFFFFF">
              <a:alpha val="4000"/>
            </a:srgbClr>
          </a:solidFill>
          <a:ln/>
        </p:spPr>
      </p:sp>
      <p:sp>
        <p:nvSpPr>
          <p:cNvPr id="7" name="Text 4"/>
          <p:cNvSpPr/>
          <p:nvPr/>
        </p:nvSpPr>
        <p:spPr>
          <a:xfrm>
            <a:off x="1029057" y="4796076"/>
            <a:ext cx="2055733"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Understanding Data Structure</a:t>
            </a:r>
            <a:endParaRPr lang="en-US" sz="1750" dirty="0"/>
          </a:p>
        </p:txBody>
      </p:sp>
      <p:sp>
        <p:nvSpPr>
          <p:cNvPr id="8" name="Text 5"/>
          <p:cNvSpPr/>
          <p:nvPr/>
        </p:nvSpPr>
        <p:spPr>
          <a:xfrm>
            <a:off x="3546038" y="4796076"/>
            <a:ext cx="2051923"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Identifying Data Quality Issues</a:t>
            </a:r>
            <a:endParaRPr lang="en-US" sz="1750" dirty="0"/>
          </a:p>
        </p:txBody>
      </p:sp>
      <p:sp>
        <p:nvSpPr>
          <p:cNvPr id="9" name="Text 6"/>
          <p:cNvSpPr/>
          <p:nvPr/>
        </p:nvSpPr>
        <p:spPr>
          <a:xfrm>
            <a:off x="6059210" y="4796076"/>
            <a:ext cx="2055733"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Guiding Data Preprocessing</a:t>
            </a:r>
            <a:endParaRPr lang="en-US" sz="1750" dirty="0"/>
          </a:p>
        </p:txBody>
      </p:sp>
      <p:sp>
        <p:nvSpPr>
          <p:cNvPr id="10" name="Shape 7"/>
          <p:cNvSpPr/>
          <p:nvPr/>
        </p:nvSpPr>
        <p:spPr>
          <a:xfrm>
            <a:off x="801410" y="5665589"/>
            <a:ext cx="7540347" cy="1013222"/>
          </a:xfrm>
          <a:prstGeom prst="rect">
            <a:avLst/>
          </a:prstGeom>
          <a:solidFill>
            <a:srgbClr val="000000">
              <a:alpha val="4000"/>
            </a:srgbClr>
          </a:solidFill>
          <a:ln/>
        </p:spPr>
      </p:sp>
      <p:sp>
        <p:nvSpPr>
          <p:cNvPr id="11" name="Text 8"/>
          <p:cNvSpPr/>
          <p:nvPr/>
        </p:nvSpPr>
        <p:spPr>
          <a:xfrm>
            <a:off x="1029057" y="5809298"/>
            <a:ext cx="2055733"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Revealing Trends and Patterns</a:t>
            </a:r>
            <a:endParaRPr lang="en-US" sz="1750" dirty="0"/>
          </a:p>
        </p:txBody>
      </p:sp>
      <p:sp>
        <p:nvSpPr>
          <p:cNvPr id="12" name="Text 9"/>
          <p:cNvSpPr/>
          <p:nvPr/>
        </p:nvSpPr>
        <p:spPr>
          <a:xfrm>
            <a:off x="3546038" y="5809298"/>
            <a:ext cx="2051923"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Facilitating Feature Selection</a:t>
            </a:r>
            <a:endParaRPr lang="en-US" sz="1750" dirty="0"/>
          </a:p>
        </p:txBody>
      </p:sp>
      <p:sp>
        <p:nvSpPr>
          <p:cNvPr id="13" name="Text 10"/>
          <p:cNvSpPr/>
          <p:nvPr/>
        </p:nvSpPr>
        <p:spPr>
          <a:xfrm>
            <a:off x="6059210" y="5809298"/>
            <a:ext cx="2055733"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Roboto" pitchFamily="34" charset="0"/>
                <a:ea typeface="Roboto" pitchFamily="34" charset="-122"/>
                <a:cs typeface="Roboto" pitchFamily="34" charset="-120"/>
              </a:rPr>
              <a:t>Exploring Data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7474" y="929164"/>
            <a:ext cx="5383649" cy="667464"/>
          </a:xfrm>
          <a:prstGeom prst="rect">
            <a:avLst/>
          </a:prstGeom>
          <a:noFill/>
          <a:ln/>
        </p:spPr>
        <p:txBody>
          <a:bodyPr wrap="none" lIns="0" tIns="0" rIns="0" bIns="0" rtlCol="0" anchor="t"/>
          <a:lstStyle/>
          <a:p>
            <a:pPr indent="0" marL="0">
              <a:lnSpc>
                <a:spcPts val="5250"/>
              </a:lnSpc>
              <a:buNone/>
            </a:pPr>
            <a:r>
              <a:rPr lang="en-US" sz="4200" dirty="0">
                <a:solidFill>
                  <a:srgbClr val="FFFFFF"/>
                </a:solidFill>
                <a:latin typeface="Roboto Medium" pitchFamily="34" charset="0"/>
                <a:ea typeface="Roboto Medium" pitchFamily="34" charset="-122"/>
                <a:cs typeface="Roboto Medium" pitchFamily="34" charset="-120"/>
              </a:rPr>
              <a:t>ETL Process with SSIS</a:t>
            </a:r>
            <a:endParaRPr lang="en-US" sz="4200" dirty="0"/>
          </a:p>
        </p:txBody>
      </p:sp>
      <p:sp>
        <p:nvSpPr>
          <p:cNvPr id="4" name="Text 1"/>
          <p:cNvSpPr/>
          <p:nvPr/>
        </p:nvSpPr>
        <p:spPr>
          <a:xfrm>
            <a:off x="747474" y="1916906"/>
            <a:ext cx="7649051" cy="683419"/>
          </a:xfrm>
          <a:prstGeom prst="rect">
            <a:avLst/>
          </a:prstGeom>
          <a:noFill/>
          <a:ln/>
        </p:spPr>
        <p:txBody>
          <a:bodyPr wrap="square" lIns="0" tIns="0" rIns="0" bIns="0" rtlCol="0" anchor="t"/>
          <a:lstStyle/>
          <a:p>
            <a:pPr indent="0" marL="0">
              <a:lnSpc>
                <a:spcPts val="2650"/>
              </a:lnSpc>
              <a:buNone/>
            </a:pPr>
            <a:r>
              <a:rPr lang="en-US" sz="1650" dirty="0">
                <a:solidFill>
                  <a:srgbClr val="CFD0D8"/>
                </a:solidFill>
                <a:latin typeface="Roboto" pitchFamily="34" charset="0"/>
                <a:ea typeface="Roboto" pitchFamily="34" charset="-122"/>
                <a:cs typeface="Roboto" pitchFamily="34" charset="-120"/>
              </a:rPr>
              <a:t>We used SQL Server Integration Services (SSIS) to build the ETL pipeline. This pipeline cleans, transforms, and loads the data into the data warehouse.</a:t>
            </a:r>
            <a:endParaRPr lang="en-US" sz="1650" dirty="0"/>
          </a:p>
        </p:txBody>
      </p:sp>
      <p:sp>
        <p:nvSpPr>
          <p:cNvPr id="5" name="Shape 2"/>
          <p:cNvSpPr/>
          <p:nvPr/>
        </p:nvSpPr>
        <p:spPr>
          <a:xfrm>
            <a:off x="1052513" y="2840593"/>
            <a:ext cx="30480" cy="4459843"/>
          </a:xfrm>
          <a:prstGeom prst="roundRect">
            <a:avLst>
              <a:gd name="adj" fmla="val 294301"/>
            </a:avLst>
          </a:prstGeom>
          <a:solidFill>
            <a:srgbClr val="313E80"/>
          </a:solidFill>
          <a:ln/>
        </p:spPr>
      </p:sp>
      <p:sp>
        <p:nvSpPr>
          <p:cNvPr id="6" name="Shape 3"/>
          <p:cNvSpPr/>
          <p:nvPr/>
        </p:nvSpPr>
        <p:spPr>
          <a:xfrm>
            <a:off x="1277541" y="3305889"/>
            <a:ext cx="747474" cy="30480"/>
          </a:xfrm>
          <a:prstGeom prst="roundRect">
            <a:avLst>
              <a:gd name="adj" fmla="val 294301"/>
            </a:avLst>
          </a:prstGeom>
          <a:solidFill>
            <a:srgbClr val="313E80"/>
          </a:solidFill>
          <a:ln/>
        </p:spPr>
      </p:sp>
      <p:sp>
        <p:nvSpPr>
          <p:cNvPr id="7" name="Shape 4"/>
          <p:cNvSpPr/>
          <p:nvPr/>
        </p:nvSpPr>
        <p:spPr>
          <a:xfrm>
            <a:off x="827484" y="3080861"/>
            <a:ext cx="480536" cy="480536"/>
          </a:xfrm>
          <a:prstGeom prst="roundRect">
            <a:avLst>
              <a:gd name="adj" fmla="val 18667"/>
            </a:avLst>
          </a:prstGeom>
          <a:solidFill>
            <a:srgbClr val="182567"/>
          </a:solidFill>
          <a:ln w="7620">
            <a:solidFill>
              <a:srgbClr val="313E80"/>
            </a:solidFill>
            <a:prstDash val="solid"/>
          </a:ln>
        </p:spPr>
      </p:sp>
      <p:sp>
        <p:nvSpPr>
          <p:cNvPr id="8" name="Text 5"/>
          <p:cNvSpPr/>
          <p:nvPr/>
        </p:nvSpPr>
        <p:spPr>
          <a:xfrm>
            <a:off x="976670" y="3160871"/>
            <a:ext cx="182047" cy="320397"/>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1</a:t>
            </a:r>
            <a:endParaRPr lang="en-US" sz="2500" dirty="0"/>
          </a:p>
        </p:txBody>
      </p:sp>
      <p:sp>
        <p:nvSpPr>
          <p:cNvPr id="9" name="Text 6"/>
          <p:cNvSpPr/>
          <p:nvPr/>
        </p:nvSpPr>
        <p:spPr>
          <a:xfrm>
            <a:off x="2242423" y="3054072"/>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Extracting Data</a:t>
            </a:r>
            <a:endParaRPr lang="en-US" sz="2100" dirty="0"/>
          </a:p>
        </p:txBody>
      </p:sp>
      <p:sp>
        <p:nvSpPr>
          <p:cNvPr id="10" name="Text 7"/>
          <p:cNvSpPr/>
          <p:nvPr/>
        </p:nvSpPr>
        <p:spPr>
          <a:xfrm>
            <a:off x="2242423" y="3515797"/>
            <a:ext cx="6154103" cy="341709"/>
          </a:xfrm>
          <a:prstGeom prst="rect">
            <a:avLst/>
          </a:prstGeom>
          <a:noFill/>
          <a:ln/>
        </p:spPr>
        <p:txBody>
          <a:bodyPr wrap="non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Get data from the generated csv files .</a:t>
            </a:r>
            <a:endParaRPr lang="en-US" sz="1650" dirty="0"/>
          </a:p>
        </p:txBody>
      </p:sp>
      <p:sp>
        <p:nvSpPr>
          <p:cNvPr id="11" name="Shape 8"/>
          <p:cNvSpPr/>
          <p:nvPr/>
        </p:nvSpPr>
        <p:spPr>
          <a:xfrm>
            <a:off x="1277541" y="4749760"/>
            <a:ext cx="747474" cy="30480"/>
          </a:xfrm>
          <a:prstGeom prst="roundRect">
            <a:avLst>
              <a:gd name="adj" fmla="val 294301"/>
            </a:avLst>
          </a:prstGeom>
          <a:solidFill>
            <a:srgbClr val="313E80"/>
          </a:solidFill>
          <a:ln/>
        </p:spPr>
      </p:sp>
      <p:sp>
        <p:nvSpPr>
          <p:cNvPr id="12" name="Shape 9"/>
          <p:cNvSpPr/>
          <p:nvPr/>
        </p:nvSpPr>
        <p:spPr>
          <a:xfrm>
            <a:off x="827484" y="4524732"/>
            <a:ext cx="480536" cy="480536"/>
          </a:xfrm>
          <a:prstGeom prst="roundRect">
            <a:avLst>
              <a:gd name="adj" fmla="val 18667"/>
            </a:avLst>
          </a:prstGeom>
          <a:solidFill>
            <a:srgbClr val="182567"/>
          </a:solidFill>
          <a:ln w="7620">
            <a:solidFill>
              <a:srgbClr val="313E80"/>
            </a:solidFill>
            <a:prstDash val="solid"/>
          </a:ln>
        </p:spPr>
      </p:sp>
      <p:sp>
        <p:nvSpPr>
          <p:cNvPr id="13" name="Text 10"/>
          <p:cNvSpPr/>
          <p:nvPr/>
        </p:nvSpPr>
        <p:spPr>
          <a:xfrm>
            <a:off x="976670" y="4604742"/>
            <a:ext cx="182047" cy="320397"/>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2</a:t>
            </a:r>
            <a:endParaRPr lang="en-US" sz="2500" dirty="0"/>
          </a:p>
        </p:txBody>
      </p:sp>
      <p:sp>
        <p:nvSpPr>
          <p:cNvPr id="14" name="Text 11"/>
          <p:cNvSpPr/>
          <p:nvPr/>
        </p:nvSpPr>
        <p:spPr>
          <a:xfrm>
            <a:off x="2242423" y="4497943"/>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Data Transformation</a:t>
            </a:r>
            <a:endParaRPr lang="en-US" sz="2100" dirty="0"/>
          </a:p>
        </p:txBody>
      </p:sp>
      <p:sp>
        <p:nvSpPr>
          <p:cNvPr id="15" name="Text 12"/>
          <p:cNvSpPr/>
          <p:nvPr/>
        </p:nvSpPr>
        <p:spPr>
          <a:xfrm>
            <a:off x="2242423" y="4959668"/>
            <a:ext cx="6154103" cy="683419"/>
          </a:xfrm>
          <a:prstGeom prst="rect">
            <a:avLst/>
          </a:prstGeom>
          <a:noFill/>
          <a:ln/>
        </p:spPr>
        <p:txBody>
          <a:bodyPr wrap="squar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Conformed data formats, aggregated transactions, and implemented SCD .</a:t>
            </a:r>
            <a:endParaRPr lang="en-US" sz="1650" dirty="0"/>
          </a:p>
        </p:txBody>
      </p:sp>
      <p:sp>
        <p:nvSpPr>
          <p:cNvPr id="16" name="Shape 13"/>
          <p:cNvSpPr/>
          <p:nvPr/>
        </p:nvSpPr>
        <p:spPr>
          <a:xfrm>
            <a:off x="1277541" y="6535341"/>
            <a:ext cx="747474" cy="30480"/>
          </a:xfrm>
          <a:prstGeom prst="roundRect">
            <a:avLst>
              <a:gd name="adj" fmla="val 294301"/>
            </a:avLst>
          </a:prstGeom>
          <a:solidFill>
            <a:srgbClr val="313E80"/>
          </a:solidFill>
          <a:ln/>
        </p:spPr>
      </p:sp>
      <p:sp>
        <p:nvSpPr>
          <p:cNvPr id="17" name="Shape 14"/>
          <p:cNvSpPr/>
          <p:nvPr/>
        </p:nvSpPr>
        <p:spPr>
          <a:xfrm>
            <a:off x="827484" y="6310313"/>
            <a:ext cx="480536" cy="480536"/>
          </a:xfrm>
          <a:prstGeom prst="roundRect">
            <a:avLst>
              <a:gd name="adj" fmla="val 18667"/>
            </a:avLst>
          </a:prstGeom>
          <a:solidFill>
            <a:srgbClr val="182567"/>
          </a:solidFill>
          <a:ln w="7620">
            <a:solidFill>
              <a:srgbClr val="313E80"/>
            </a:solidFill>
            <a:prstDash val="solid"/>
          </a:ln>
        </p:spPr>
      </p:sp>
      <p:sp>
        <p:nvSpPr>
          <p:cNvPr id="18" name="Text 15"/>
          <p:cNvSpPr/>
          <p:nvPr/>
        </p:nvSpPr>
        <p:spPr>
          <a:xfrm>
            <a:off x="976670" y="6390323"/>
            <a:ext cx="182047" cy="320397"/>
          </a:xfrm>
          <a:prstGeom prst="rect">
            <a:avLst/>
          </a:prstGeom>
          <a:noFill/>
          <a:ln/>
        </p:spPr>
        <p:txBody>
          <a:bodyPr wrap="none" lIns="0" tIns="0" rIns="0" bIns="0" rtlCol="0" anchor="t"/>
          <a:lstStyle/>
          <a:p>
            <a:pPr algn="ctr" indent="0" marL="0">
              <a:lnSpc>
                <a:spcPts val="2500"/>
              </a:lnSpc>
              <a:buNone/>
            </a:pPr>
            <a:r>
              <a:rPr lang="en-US" sz="2500" dirty="0">
                <a:solidFill>
                  <a:srgbClr val="CFD0D8"/>
                </a:solidFill>
                <a:latin typeface="Roboto Medium" pitchFamily="34" charset="0"/>
                <a:ea typeface="Roboto Medium" pitchFamily="34" charset="-122"/>
                <a:cs typeface="Roboto Medium" pitchFamily="34" charset="-120"/>
              </a:rPr>
              <a:t>3</a:t>
            </a:r>
            <a:endParaRPr lang="en-US" sz="2500" dirty="0"/>
          </a:p>
        </p:txBody>
      </p:sp>
      <p:sp>
        <p:nvSpPr>
          <p:cNvPr id="19" name="Text 16"/>
          <p:cNvSpPr/>
          <p:nvPr/>
        </p:nvSpPr>
        <p:spPr>
          <a:xfrm>
            <a:off x="2242423" y="6283523"/>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CFD0D8"/>
                </a:solidFill>
                <a:latin typeface="Roboto Medium" pitchFamily="34" charset="0"/>
                <a:ea typeface="Roboto Medium" pitchFamily="34" charset="-122"/>
                <a:cs typeface="Roboto Medium" pitchFamily="34" charset="-120"/>
              </a:rPr>
              <a:t>Data Loading</a:t>
            </a:r>
            <a:endParaRPr lang="en-US" sz="2100" dirty="0"/>
          </a:p>
        </p:txBody>
      </p:sp>
      <p:sp>
        <p:nvSpPr>
          <p:cNvPr id="20" name="Text 17"/>
          <p:cNvSpPr/>
          <p:nvPr/>
        </p:nvSpPr>
        <p:spPr>
          <a:xfrm>
            <a:off x="2242423" y="6745248"/>
            <a:ext cx="6154103" cy="341709"/>
          </a:xfrm>
          <a:prstGeom prst="rect">
            <a:avLst/>
          </a:prstGeom>
          <a:noFill/>
          <a:ln/>
        </p:spPr>
        <p:txBody>
          <a:bodyPr wrap="none" lIns="0" tIns="0" rIns="0" bIns="0" rtlCol="0" anchor="t"/>
          <a:lstStyle/>
          <a:p>
            <a:pPr algn="l" indent="0" marL="0">
              <a:lnSpc>
                <a:spcPts val="2650"/>
              </a:lnSpc>
              <a:buNone/>
            </a:pPr>
            <a:r>
              <a:rPr lang="en-US" sz="1650" dirty="0">
                <a:solidFill>
                  <a:srgbClr val="CFD0D8"/>
                </a:solidFill>
                <a:latin typeface="Roboto" pitchFamily="34" charset="0"/>
                <a:ea typeface="Roboto" pitchFamily="34" charset="-122"/>
                <a:cs typeface="Roboto" pitchFamily="34" charset="-120"/>
              </a:rPr>
              <a:t>Loaded the transformed data into the data warehouse tables.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01410" y="903208"/>
            <a:ext cx="6423065" cy="6423065"/>
          </a:xfrm>
          <a:prstGeom prst="rect">
            <a:avLst/>
          </a:prstGeom>
        </p:spPr>
      </p:pic>
      <p:pic>
        <p:nvPicPr>
          <p:cNvPr id="3" name="Image 1" descr="preencoded.png">    </p:cNvPr>
          <p:cNvPicPr>
            <a:picLocks noChangeAspect="1"/>
          </p:cNvPicPr>
          <p:nvPr/>
        </p:nvPicPr>
        <p:blipFill>
          <a:blip r:embed="rId2"/>
          <a:stretch>
            <a:fillRect/>
          </a:stretch>
        </p:blipFill>
        <p:spPr>
          <a:xfrm>
            <a:off x="7405926" y="903208"/>
            <a:ext cx="6423065" cy="64230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61129" y="363022"/>
            <a:ext cx="4408289" cy="411718"/>
          </a:xfrm>
          <a:prstGeom prst="rect">
            <a:avLst/>
          </a:prstGeom>
          <a:noFill/>
          <a:ln/>
        </p:spPr>
        <p:txBody>
          <a:bodyPr wrap="none" lIns="0" tIns="0" rIns="0" bIns="0" rtlCol="0" anchor="t"/>
          <a:lstStyle/>
          <a:p>
            <a:pPr indent="0" marL="0">
              <a:lnSpc>
                <a:spcPts val="3200"/>
              </a:lnSpc>
              <a:buNone/>
            </a:pPr>
            <a:r>
              <a:rPr lang="en-US" sz="2550" dirty="0">
                <a:solidFill>
                  <a:srgbClr val="FFFFFF"/>
                </a:solidFill>
                <a:latin typeface="Roboto Medium" pitchFamily="34" charset="0"/>
                <a:ea typeface="Roboto Medium" pitchFamily="34" charset="-122"/>
                <a:cs typeface="Roboto Medium" pitchFamily="34" charset="-120"/>
              </a:rPr>
              <a:t>SQL Queries for Data Analysis</a:t>
            </a:r>
            <a:endParaRPr lang="en-US" sz="2550" dirty="0"/>
          </a:p>
        </p:txBody>
      </p:sp>
      <p:sp>
        <p:nvSpPr>
          <p:cNvPr id="4" name="Text 1"/>
          <p:cNvSpPr/>
          <p:nvPr/>
        </p:nvSpPr>
        <p:spPr>
          <a:xfrm>
            <a:off x="461129" y="972264"/>
            <a:ext cx="8221742" cy="421719"/>
          </a:xfrm>
          <a:prstGeom prst="rect">
            <a:avLst/>
          </a:prstGeom>
          <a:noFill/>
          <a:ln/>
        </p:spPr>
        <p:txBody>
          <a:bodyPr wrap="square" lIns="0" tIns="0" rIns="0" bIns="0" rtlCol="0" anchor="t"/>
          <a:lstStyle/>
          <a:p>
            <a:pPr indent="0" marL="0">
              <a:lnSpc>
                <a:spcPts val="1650"/>
              </a:lnSpc>
              <a:buNone/>
            </a:pPr>
            <a:r>
              <a:rPr lang="en-US" sz="1000" dirty="0">
                <a:solidFill>
                  <a:srgbClr val="CFD0D8"/>
                </a:solidFill>
                <a:latin typeface="Roboto" pitchFamily="34" charset="0"/>
                <a:ea typeface="Roboto" pitchFamily="34" charset="-122"/>
                <a:cs typeface="Roboto" pitchFamily="34" charset="-120"/>
              </a:rPr>
              <a:t>We used SQL queries to analyze the data stored in the data warehouse, uncovering insights about customer behavior, transaction patterns, and loan performance.</a:t>
            </a:r>
            <a:endParaRPr lang="en-US" sz="1000" dirty="0"/>
          </a:p>
        </p:txBody>
      </p:sp>
      <p:pic>
        <p:nvPicPr>
          <p:cNvPr id="5" name="Image 1" descr="preencoded.png">    </p:cNvPr>
          <p:cNvPicPr>
            <a:picLocks noChangeAspect="1"/>
          </p:cNvPicPr>
          <p:nvPr/>
        </p:nvPicPr>
        <p:blipFill>
          <a:blip r:embed="rId2"/>
          <a:stretch>
            <a:fillRect/>
          </a:stretch>
        </p:blipFill>
        <p:spPr>
          <a:xfrm>
            <a:off x="461129" y="1542098"/>
            <a:ext cx="658773" cy="1054060"/>
          </a:xfrm>
          <a:prstGeom prst="rect">
            <a:avLst/>
          </a:prstGeom>
        </p:spPr>
      </p:pic>
      <p:sp>
        <p:nvSpPr>
          <p:cNvPr id="6" name="Text 2"/>
          <p:cNvSpPr/>
          <p:nvPr/>
        </p:nvSpPr>
        <p:spPr>
          <a:xfrm>
            <a:off x="1317427" y="1673781"/>
            <a:ext cx="1646873"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Transaction History</a:t>
            </a:r>
            <a:endParaRPr lang="en-US" sz="1250" dirty="0"/>
          </a:p>
        </p:txBody>
      </p:sp>
      <p:sp>
        <p:nvSpPr>
          <p:cNvPr id="7" name="Text 3"/>
          <p:cNvSpPr/>
          <p:nvPr/>
        </p:nvSpPr>
        <p:spPr>
          <a:xfrm>
            <a:off x="1317427" y="1958459"/>
            <a:ext cx="7365444" cy="421719"/>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These analyses can help understand how money flows within an organization, identify opportunities to improve performance, and increase customer satisfaction.</a:t>
            </a:r>
            <a:endParaRPr lang="en-US" sz="1000" dirty="0"/>
          </a:p>
        </p:txBody>
      </p:sp>
      <p:pic>
        <p:nvPicPr>
          <p:cNvPr id="8" name="Image 2" descr="preencoded.png">    </p:cNvPr>
          <p:cNvPicPr>
            <a:picLocks noChangeAspect="1"/>
          </p:cNvPicPr>
          <p:nvPr/>
        </p:nvPicPr>
        <p:blipFill>
          <a:blip r:embed="rId3"/>
          <a:stretch>
            <a:fillRect/>
          </a:stretch>
        </p:blipFill>
        <p:spPr>
          <a:xfrm>
            <a:off x="461129" y="2596158"/>
            <a:ext cx="658773" cy="1054060"/>
          </a:xfrm>
          <a:prstGeom prst="rect">
            <a:avLst/>
          </a:prstGeom>
        </p:spPr>
      </p:pic>
      <p:sp>
        <p:nvSpPr>
          <p:cNvPr id="9" name="Text 4"/>
          <p:cNvSpPr/>
          <p:nvPr/>
        </p:nvSpPr>
        <p:spPr>
          <a:xfrm>
            <a:off x="1317427" y="2727841"/>
            <a:ext cx="1646873"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Customer Details</a:t>
            </a:r>
            <a:endParaRPr lang="en-US" sz="1250" dirty="0"/>
          </a:p>
        </p:txBody>
      </p:sp>
      <p:sp>
        <p:nvSpPr>
          <p:cNvPr id="10" name="Text 5"/>
          <p:cNvSpPr/>
          <p:nvPr/>
        </p:nvSpPr>
        <p:spPr>
          <a:xfrm>
            <a:off x="1317427" y="3012519"/>
            <a:ext cx="7365444" cy="210860"/>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Analyze customer demographics, account balances, and loan balances to understand customer segments.</a:t>
            </a:r>
            <a:endParaRPr lang="en-US" sz="1000" dirty="0"/>
          </a:p>
        </p:txBody>
      </p:sp>
      <p:pic>
        <p:nvPicPr>
          <p:cNvPr id="11" name="Image 3" descr="preencoded.png">    </p:cNvPr>
          <p:cNvPicPr>
            <a:picLocks noChangeAspect="1"/>
          </p:cNvPicPr>
          <p:nvPr/>
        </p:nvPicPr>
        <p:blipFill>
          <a:blip r:embed="rId4"/>
          <a:stretch>
            <a:fillRect/>
          </a:stretch>
        </p:blipFill>
        <p:spPr>
          <a:xfrm>
            <a:off x="461129" y="3650218"/>
            <a:ext cx="658773" cy="1054060"/>
          </a:xfrm>
          <a:prstGeom prst="rect">
            <a:avLst/>
          </a:prstGeom>
        </p:spPr>
      </p:pic>
      <p:sp>
        <p:nvSpPr>
          <p:cNvPr id="12" name="Text 6"/>
          <p:cNvSpPr/>
          <p:nvPr/>
        </p:nvSpPr>
        <p:spPr>
          <a:xfrm>
            <a:off x="1317427" y="3781901"/>
            <a:ext cx="1646873"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Loan Performance</a:t>
            </a:r>
            <a:endParaRPr lang="en-US" sz="1250" dirty="0"/>
          </a:p>
        </p:txBody>
      </p:sp>
      <p:sp>
        <p:nvSpPr>
          <p:cNvPr id="13" name="Text 7"/>
          <p:cNvSpPr/>
          <p:nvPr/>
        </p:nvSpPr>
        <p:spPr>
          <a:xfrm>
            <a:off x="1317427" y="4066580"/>
            <a:ext cx="7365444" cy="421719"/>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These analyses will provide powerful insights into loan behavior, financial performance, and risk management in the banking system</a:t>
            </a:r>
            <a:endParaRPr lang="en-US" sz="1000" dirty="0"/>
          </a:p>
        </p:txBody>
      </p:sp>
      <p:pic>
        <p:nvPicPr>
          <p:cNvPr id="14" name="Image 4" descr="preencoded.png">    </p:cNvPr>
          <p:cNvPicPr>
            <a:picLocks noChangeAspect="1"/>
          </p:cNvPicPr>
          <p:nvPr/>
        </p:nvPicPr>
        <p:blipFill>
          <a:blip r:embed="rId5"/>
          <a:stretch>
            <a:fillRect/>
          </a:stretch>
        </p:blipFill>
        <p:spPr>
          <a:xfrm>
            <a:off x="461129" y="4704278"/>
            <a:ext cx="658773" cy="1054060"/>
          </a:xfrm>
          <a:prstGeom prst="rect">
            <a:avLst/>
          </a:prstGeom>
        </p:spPr>
      </p:pic>
      <p:sp>
        <p:nvSpPr>
          <p:cNvPr id="15" name="Text 8"/>
          <p:cNvSpPr/>
          <p:nvPr/>
        </p:nvSpPr>
        <p:spPr>
          <a:xfrm>
            <a:off x="1317427" y="4835962"/>
            <a:ext cx="1646873"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 Channel</a:t>
            </a:r>
            <a:endParaRPr lang="en-US" sz="1250" dirty="0"/>
          </a:p>
        </p:txBody>
      </p:sp>
      <p:sp>
        <p:nvSpPr>
          <p:cNvPr id="16" name="Text 9"/>
          <p:cNvSpPr/>
          <p:nvPr/>
        </p:nvSpPr>
        <p:spPr>
          <a:xfrm>
            <a:off x="1317427" y="5120640"/>
            <a:ext cx="7365444" cy="421719"/>
          </a:xfrm>
          <a:prstGeom prst="rect">
            <a:avLst/>
          </a:prstGeom>
          <a:noFill/>
          <a:ln/>
        </p:spPr>
        <p:txBody>
          <a:bodyPr wrap="squar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This analysis helps identify the channels most used by customers, which contributes to improving marketing strategies and communication with customers.</a:t>
            </a:r>
            <a:endParaRPr lang="en-US" sz="1000" dirty="0"/>
          </a:p>
        </p:txBody>
      </p:sp>
      <p:pic>
        <p:nvPicPr>
          <p:cNvPr id="17" name="Image 5" descr="preencoded.png">    </p:cNvPr>
          <p:cNvPicPr>
            <a:picLocks noChangeAspect="1"/>
          </p:cNvPicPr>
          <p:nvPr/>
        </p:nvPicPr>
        <p:blipFill>
          <a:blip r:embed="rId6"/>
          <a:stretch>
            <a:fillRect/>
          </a:stretch>
        </p:blipFill>
        <p:spPr>
          <a:xfrm>
            <a:off x="461129" y="5758339"/>
            <a:ext cx="658773" cy="1054060"/>
          </a:xfrm>
          <a:prstGeom prst="rect">
            <a:avLst/>
          </a:prstGeom>
        </p:spPr>
      </p:pic>
      <p:sp>
        <p:nvSpPr>
          <p:cNvPr id="18" name="Text 10"/>
          <p:cNvSpPr/>
          <p:nvPr/>
        </p:nvSpPr>
        <p:spPr>
          <a:xfrm>
            <a:off x="1317427" y="5890022"/>
            <a:ext cx="2091690"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Account Balance &amp; Currency</a:t>
            </a:r>
            <a:endParaRPr lang="en-US" sz="1250" dirty="0"/>
          </a:p>
        </p:txBody>
      </p:sp>
      <p:sp>
        <p:nvSpPr>
          <p:cNvPr id="19" name="Text 11"/>
          <p:cNvSpPr/>
          <p:nvPr/>
        </p:nvSpPr>
        <p:spPr>
          <a:xfrm>
            <a:off x="1317427" y="6174700"/>
            <a:ext cx="7365444" cy="210860"/>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It helps in understanding the performance of accounts over the specified period and what is the type of currency we used. </a:t>
            </a:r>
            <a:endParaRPr lang="en-US" sz="1000" dirty="0"/>
          </a:p>
        </p:txBody>
      </p:sp>
      <p:pic>
        <p:nvPicPr>
          <p:cNvPr id="20" name="Image 6" descr="preencoded.png">    </p:cNvPr>
          <p:cNvPicPr>
            <a:picLocks noChangeAspect="1"/>
          </p:cNvPicPr>
          <p:nvPr/>
        </p:nvPicPr>
        <p:blipFill>
          <a:blip r:embed="rId7"/>
          <a:stretch>
            <a:fillRect/>
          </a:stretch>
        </p:blipFill>
        <p:spPr>
          <a:xfrm>
            <a:off x="461129" y="6812399"/>
            <a:ext cx="658773" cy="1054060"/>
          </a:xfrm>
          <a:prstGeom prst="rect">
            <a:avLst/>
          </a:prstGeom>
        </p:spPr>
      </p:pic>
      <p:sp>
        <p:nvSpPr>
          <p:cNvPr id="21" name="Text 12"/>
          <p:cNvSpPr/>
          <p:nvPr/>
        </p:nvSpPr>
        <p:spPr>
          <a:xfrm>
            <a:off x="1317427" y="6944082"/>
            <a:ext cx="1646873" cy="205740"/>
          </a:xfrm>
          <a:prstGeom prst="rect">
            <a:avLst/>
          </a:prstGeom>
          <a:noFill/>
          <a:ln/>
        </p:spPr>
        <p:txBody>
          <a:bodyPr wrap="none" lIns="0" tIns="0" rIns="0" bIns="0" rtlCol="0" anchor="t"/>
          <a:lstStyle/>
          <a:p>
            <a:pPr algn="l" indent="0" marL="0">
              <a:lnSpc>
                <a:spcPts val="1600"/>
              </a:lnSpc>
              <a:buNone/>
            </a:pPr>
            <a:r>
              <a:rPr lang="en-US" sz="1250" dirty="0">
                <a:solidFill>
                  <a:srgbClr val="CFD0D8"/>
                </a:solidFill>
                <a:latin typeface="Roboto Medium" pitchFamily="34" charset="0"/>
                <a:ea typeface="Roboto Medium" pitchFamily="34" charset="-122"/>
                <a:cs typeface="Roboto Medium" pitchFamily="34" charset="-120"/>
              </a:rPr>
              <a:t>Investment </a:t>
            </a:r>
            <a:endParaRPr lang="en-US" sz="1250" dirty="0"/>
          </a:p>
        </p:txBody>
      </p:sp>
      <p:sp>
        <p:nvSpPr>
          <p:cNvPr id="22" name="Text 13"/>
          <p:cNvSpPr/>
          <p:nvPr/>
        </p:nvSpPr>
        <p:spPr>
          <a:xfrm>
            <a:off x="1317427" y="7228761"/>
            <a:ext cx="7365444" cy="210860"/>
          </a:xfrm>
          <a:prstGeom prst="rect">
            <a:avLst/>
          </a:prstGeom>
          <a:noFill/>
          <a:ln/>
        </p:spPr>
        <p:txBody>
          <a:bodyPr wrap="none" lIns="0" tIns="0" rIns="0" bIns="0" rtlCol="0" anchor="t"/>
          <a:lstStyle/>
          <a:p>
            <a:pPr algn="l" indent="0" marL="0">
              <a:lnSpc>
                <a:spcPts val="1650"/>
              </a:lnSpc>
              <a:buNone/>
            </a:pPr>
            <a:r>
              <a:rPr lang="en-US" sz="1000" dirty="0">
                <a:solidFill>
                  <a:srgbClr val="CFD0D8"/>
                </a:solidFill>
                <a:latin typeface="Roboto" pitchFamily="34" charset="0"/>
                <a:ea typeface="Roboto" pitchFamily="34" charset="-122"/>
                <a:cs typeface="Roboto" pitchFamily="34" charset="-120"/>
              </a:rPr>
              <a:t>This analysis helps to know which investments give the highest return on capital. </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2024-10-08T17:53:32Z</dcterms:created>
  <dcterms:modified xsi:type="dcterms:W3CDTF">2024-10-08T17:53:32Z</dcterms:modified>
</cp:coreProperties>
</file>